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xlsx" ContentType="application/vnd.openxmlformats-officedocument.spreadsheetml.sheet"/>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charts/chart7.xml" ContentType="application/vnd.openxmlformats-officedocument.drawingml.chart+xml"/>
  <Override PartName="/ppt/theme/themeOverride7.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1"/>
  </p:notesMasterIdLst>
  <p:sldIdLst>
    <p:sldId id="380" r:id="rId2"/>
    <p:sldId id="412" r:id="rId3"/>
    <p:sldId id="414" r:id="rId4"/>
    <p:sldId id="415" r:id="rId5"/>
    <p:sldId id="416" r:id="rId6"/>
    <p:sldId id="417" r:id="rId7"/>
    <p:sldId id="418" r:id="rId8"/>
    <p:sldId id="419" r:id="rId9"/>
    <p:sldId id="420" r:id="rId10"/>
    <p:sldId id="421" r:id="rId11"/>
    <p:sldId id="422" r:id="rId12"/>
    <p:sldId id="423" r:id="rId13"/>
    <p:sldId id="424" r:id="rId14"/>
    <p:sldId id="425" r:id="rId15"/>
    <p:sldId id="426" r:id="rId16"/>
    <p:sldId id="427" r:id="rId17"/>
    <p:sldId id="428" r:id="rId18"/>
    <p:sldId id="429" r:id="rId19"/>
    <p:sldId id="430" r:id="rId20"/>
    <p:sldId id="431" r:id="rId21"/>
    <p:sldId id="432" r:id="rId22"/>
    <p:sldId id="433" r:id="rId23"/>
    <p:sldId id="381" r:id="rId24"/>
    <p:sldId id="382" r:id="rId25"/>
    <p:sldId id="383" r:id="rId26"/>
    <p:sldId id="256" r:id="rId27"/>
    <p:sldId id="384" r:id="rId28"/>
    <p:sldId id="385" r:id="rId29"/>
    <p:sldId id="273" r:id="rId30"/>
    <p:sldId id="293" r:id="rId31"/>
    <p:sldId id="260" r:id="rId32"/>
    <p:sldId id="261" r:id="rId33"/>
    <p:sldId id="262" r:id="rId34"/>
    <p:sldId id="263" r:id="rId35"/>
    <p:sldId id="272" r:id="rId36"/>
    <p:sldId id="269" r:id="rId37"/>
    <p:sldId id="311" r:id="rId38"/>
    <p:sldId id="386" r:id="rId39"/>
    <p:sldId id="387" r:id="rId40"/>
    <p:sldId id="388" r:id="rId41"/>
    <p:sldId id="408" r:id="rId42"/>
    <p:sldId id="389" r:id="rId43"/>
    <p:sldId id="403" r:id="rId44"/>
    <p:sldId id="400" r:id="rId45"/>
    <p:sldId id="335" r:id="rId46"/>
    <p:sldId id="336" r:id="rId47"/>
    <p:sldId id="393" r:id="rId48"/>
    <p:sldId id="392" r:id="rId49"/>
    <p:sldId id="338" r:id="rId50"/>
    <p:sldId id="339" r:id="rId51"/>
    <p:sldId id="401" r:id="rId52"/>
    <p:sldId id="405" r:id="rId53"/>
    <p:sldId id="410" r:id="rId54"/>
    <p:sldId id="399" r:id="rId55"/>
    <p:sldId id="344" r:id="rId56"/>
    <p:sldId id="345" r:id="rId57"/>
    <p:sldId id="346" r:id="rId58"/>
    <p:sldId id="347" r:id="rId59"/>
    <p:sldId id="348" r:id="rId60"/>
    <p:sldId id="406" r:id="rId61"/>
    <p:sldId id="411" r:id="rId62"/>
    <p:sldId id="398" r:id="rId63"/>
    <p:sldId id="397" r:id="rId64"/>
    <p:sldId id="395" r:id="rId65"/>
    <p:sldId id="407" r:id="rId66"/>
    <p:sldId id="351" r:id="rId67"/>
    <p:sldId id="352" r:id="rId68"/>
    <p:sldId id="394" r:id="rId69"/>
    <p:sldId id="36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AED0"/>
    <a:srgbClr val="E6AD45"/>
    <a:srgbClr val="2B84D2"/>
    <a:srgbClr val="471A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185"/>
    <p:restoredTop sz="76966"/>
  </p:normalViewPr>
  <p:slideViewPr>
    <p:cSldViewPr snapToGrid="0" snapToObjects="1">
      <p:cViewPr varScale="1">
        <p:scale>
          <a:sx n="46" d="100"/>
          <a:sy n="46" d="100"/>
        </p:scale>
        <p:origin x="516"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2" Type="http://schemas.openxmlformats.org/officeDocument/2006/relationships/package" Target="../embeddings/Microsoft_Excel_Worksheet7.xlsx"/><Relationship Id="rId1" Type="http://schemas.openxmlformats.org/officeDocument/2006/relationships/themeOverride" Target="../theme/themeOverride7.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4324197456087201"/>
                  <c:y val="-0.22475272827738599"/>
                </c:manualLayout>
              </c:layout>
              <c:tx>
                <c:rich>
                  <a:bodyPr/>
                  <a:lstStyle/>
                  <a:p>
                    <a:r>
                      <a:rPr lang="en-US" sz="1100" b="1" smtClean="0">
                        <a:solidFill>
                          <a:schemeClr val="bg1"/>
                        </a:solidFill>
                      </a:rPr>
                      <a:t>86</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25680395719766"/>
                  <c:y val="0.14956278491504299"/>
                </c:manualLayout>
              </c:layout>
              <c:tx>
                <c:rich>
                  <a:bodyPr/>
                  <a:lstStyle/>
                  <a:p>
                    <a:r>
                      <a:rPr lang="en-US" sz="1100" b="1" smtClean="0">
                        <a:solidFill>
                          <a:schemeClr val="bg1"/>
                        </a:solidFill>
                      </a:rPr>
                      <a:t>14</a:t>
                    </a:r>
                    <a:r>
                      <a:rPr lang="en-US" sz="1100" b="1">
                        <a:solidFill>
                          <a:schemeClr val="bg1"/>
                        </a:solidFill>
                      </a:rPr>
                      <a:t>%</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72%</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01"/>
                  <c:y val="0.149562094211908"/>
                </c:manualLayout>
              </c:layout>
              <c:tx>
                <c:rich>
                  <a:bodyPr/>
                  <a:lstStyle/>
                  <a:p>
                    <a:r>
                      <a:rPr lang="en-US" sz="1100" b="1" smtClean="0">
                        <a:solidFill>
                          <a:schemeClr val="bg1"/>
                        </a:solidFill>
                      </a:rPr>
                      <a:t>28%</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spPr>
    <a:ln>
      <a:noFill/>
    </a:ln>
  </c:spPr>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9879751142218299"/>
                  <c:y val="-0.180893079154579"/>
                </c:manualLayout>
              </c:layout>
              <c:tx>
                <c:rich>
                  <a:bodyPr/>
                  <a:lstStyle/>
                  <a:p>
                    <a:r>
                      <a:rPr lang="en-US" sz="1100" b="1" smtClean="0">
                        <a:solidFill>
                          <a:schemeClr val="bg1"/>
                        </a:solidFill>
                      </a:rPr>
                      <a:t>70%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8740837950811701"/>
                  <c:y val="0.15833402403646901"/>
                </c:manualLayout>
              </c:layout>
              <c:tx>
                <c:rich>
                  <a:bodyPr/>
                  <a:lstStyle/>
                  <a:p>
                    <a:r>
                      <a:rPr lang="en-US" sz="1100" b="1" smtClean="0">
                        <a:solidFill>
                          <a:schemeClr val="bg1"/>
                        </a:solidFill>
                      </a:rPr>
                      <a:t>30%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0497083697871099"/>
                  <c:y val="-0.15457728968089501"/>
                </c:manualLayout>
              </c:layout>
              <c:tx>
                <c:rich>
                  <a:bodyPr/>
                  <a:lstStyle/>
                  <a:p>
                    <a:r>
                      <a:rPr lang="en-US" sz="1100" b="1" smtClean="0">
                        <a:solidFill>
                          <a:schemeClr val="bg1"/>
                        </a:solidFill>
                      </a:rPr>
                      <a:t>61%</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9975405852046299"/>
                  <c:y val="0.12324561403508801"/>
                </c:manualLayout>
              </c:layout>
              <c:tx>
                <c:rich>
                  <a:bodyPr/>
                  <a:lstStyle/>
                  <a:p>
                    <a:r>
                      <a:rPr lang="en-US" sz="1100" b="1" smtClean="0">
                        <a:solidFill>
                          <a:schemeClr val="bg1"/>
                        </a:solidFill>
                      </a:rPr>
                      <a:t>39%</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8027947895401999"/>
                  <c:y val="-0.242297969332781"/>
                </c:manualLayout>
              </c:layout>
              <c:tx>
                <c:rich>
                  <a:bodyPr/>
                  <a:lstStyle/>
                  <a:p>
                    <a:r>
                      <a:rPr lang="en-US" sz="1100" b="1" smtClean="0">
                        <a:solidFill>
                          <a:schemeClr val="bg1"/>
                        </a:solidFill>
                      </a:rPr>
                      <a:t>88%</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699"/>
                  <c:y val="0.167105953861031"/>
                </c:manualLayout>
              </c:layout>
              <c:tx>
                <c:rich>
                  <a:bodyPr/>
                  <a:lstStyle/>
                  <a:p>
                    <a:r>
                      <a:rPr lang="en-US" sz="1100" b="1" smtClean="0">
                        <a:solidFill>
                          <a:schemeClr val="bg1"/>
                        </a:solidFill>
                      </a:rPr>
                      <a:t>12%</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25435355302809398"/>
                  <c:y val="-0.17212253073629"/>
                </c:manualLayout>
              </c:layout>
              <c:tx>
                <c:rich>
                  <a:bodyPr/>
                  <a:lstStyle/>
                  <a:p>
                    <a:r>
                      <a:rPr lang="en-US" sz="1100" b="1" smtClean="0">
                        <a:solidFill>
                          <a:schemeClr val="bg1"/>
                        </a:solidFill>
                      </a:rPr>
                      <a:t>76%</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5654369592689801"/>
                  <c:y val="0.184649813510153"/>
                </c:manualLayout>
              </c:layout>
              <c:tx>
                <c:rich>
                  <a:bodyPr/>
                  <a:lstStyle/>
                  <a:p>
                    <a:r>
                      <a:rPr lang="en-US" sz="1100" b="1" smtClean="0">
                        <a:solidFill>
                          <a:schemeClr val="bg1"/>
                        </a:solidFill>
                      </a:rPr>
                      <a:t>24%</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Sales</c:v>
                </c:pt>
              </c:strCache>
            </c:strRef>
          </c:tx>
          <c:spPr>
            <a:ln>
              <a:noFill/>
            </a:ln>
            <a:effectLst/>
            <a:scene3d>
              <a:camera prst="orthographicFront"/>
              <a:lightRig rig="twoPt" dir="tl"/>
            </a:scene3d>
            <a:sp3d prstMaterial="flat"/>
          </c:spPr>
          <c:dPt>
            <c:idx val="0"/>
            <c:bubble3D val="0"/>
            <c:spPr>
              <a:solidFill>
                <a:srgbClr val="70ACBB"/>
              </a:solidFill>
              <a:ln>
                <a:noFill/>
              </a:ln>
              <a:effectLst/>
              <a:scene3d>
                <a:camera prst="orthographicFront"/>
                <a:lightRig rig="twoPt" dir="tl"/>
              </a:scene3d>
              <a:sp3d prstMaterial="flat"/>
            </c:spPr>
          </c:dPt>
          <c:dPt>
            <c:idx val="1"/>
            <c:bubble3D val="0"/>
            <c:spPr>
              <a:solidFill>
                <a:srgbClr val="FFFFFF">
                  <a:lumMod val="85000"/>
                </a:srgbClr>
              </a:solidFill>
              <a:ln>
                <a:noFill/>
              </a:ln>
              <a:effectLst/>
              <a:scene3d>
                <a:camera prst="orthographicFront"/>
                <a:lightRig rig="twoPt" dir="tl"/>
              </a:scene3d>
              <a:sp3d prstMaterial="flat"/>
            </c:spPr>
          </c:dPt>
          <c:dLbls>
            <c:dLbl>
              <c:idx val="0"/>
              <c:layout>
                <c:manualLayout>
                  <c:x val="-0.16176096043550101"/>
                  <c:y val="-0.24229866003591699"/>
                </c:manualLayout>
              </c:layout>
              <c:tx>
                <c:rich>
                  <a:bodyPr/>
                  <a:lstStyle/>
                  <a:p>
                    <a:r>
                      <a:rPr lang="en-US" sz="1100" b="1" smtClean="0">
                        <a:solidFill>
                          <a:schemeClr val="bg1"/>
                        </a:solidFill>
                      </a:rPr>
                      <a:t>90%</a:t>
                    </a:r>
                    <a:endParaRPr lang="en-US"/>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0.13185233790220699"/>
                  <c:y val="0.167105953861031"/>
                </c:manualLayout>
              </c:layout>
              <c:tx>
                <c:rich>
                  <a:bodyPr/>
                  <a:lstStyle/>
                  <a:p>
                    <a:r>
                      <a:rPr lang="en-US" sz="1100" b="1" smtClean="0">
                        <a:solidFill>
                          <a:schemeClr val="bg1"/>
                        </a:solidFill>
                      </a:rPr>
                      <a:t>10%</a:t>
                    </a:r>
                    <a:endParaRPr lang="en-US"/>
                  </a:p>
                </c:rich>
              </c:tx>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lgn="l">
                  <a:defRPr sz="1100" b="1">
                    <a:solidFill>
                      <a:schemeClr val="bg1"/>
                    </a:solidFil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34C884-B1D7-A043-A4AA-521744755A4B}" type="datetimeFigureOut">
              <a:rPr lang="en-US" smtClean="0"/>
              <a:t>3/27/2017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97B6B-FF96-F443-AED4-FFB28983C4F8}" type="slidenum">
              <a:rPr lang="en-US" smtClean="0"/>
              <a:t>‹#›</a:t>
            </a:fld>
            <a:endParaRPr lang="en-US"/>
          </a:p>
        </p:txBody>
      </p:sp>
    </p:spTree>
    <p:extLst>
      <p:ext uri="{BB962C8B-B14F-4D97-AF65-F5344CB8AC3E}">
        <p14:creationId xmlns:p14="http://schemas.microsoft.com/office/powerpoint/2010/main" val="485560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dev-test.nemikor.com/web-storage/support-tes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www.sencha.com/blog/html5-scorecard-the-new-ipad-and-ios-5-1/#date:15:00"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akamai.com/html/io/io_dataset.html#stat=mobile_browser&amp;top=5&amp;type=line&amp;start=20130627&amp;end=20130727&amp;net=both"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mobilexweb.com/blog/android-browser-eternal-dy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enturebeat.com/2013/04/17/linkedin-mobile-web-breakup/"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titanui.com/5926-galaxy-s3-lumia-920-and-iphone-5-mockup-ps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ecma-international.org/publications/standards/Ecma-334.ht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aspnetwebstack.codeplex.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docs.xamarin.com/guides/android/advanced_topics/limita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docs.xamarin.com/guides/ios/advanced_topics/limitatio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titanui.com/5926-galaxy-s3-lumia-920-and-iphone-5-mockup-ps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gartner.com/DisplayDocument?id=2422315"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gartner.com/DisplayDocument?id=2516615"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gartner.com/DisplayDocument?id=2516615"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1</a:t>
            </a:fld>
            <a:endParaRPr lang="en-US"/>
          </a:p>
        </p:txBody>
      </p:sp>
    </p:spTree>
    <p:extLst>
      <p:ext uri="{BB962C8B-B14F-4D97-AF65-F5344CB8AC3E}">
        <p14:creationId xmlns:p14="http://schemas.microsoft.com/office/powerpoint/2010/main" val="2077569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smtClean="0"/>
              <a:t>Use cases that are complicated by HTML5:</a:t>
            </a:r>
          </a:p>
          <a:p>
            <a:pPr marL="171450" indent="-171450">
              <a:buFontTx/>
              <a:buChar char="-"/>
            </a:pPr>
            <a:r>
              <a:rPr lang="en-AU" baseline="0" dirty="0" smtClean="0"/>
              <a:t>Capture signature.</a:t>
            </a:r>
          </a:p>
          <a:p>
            <a:pPr marL="171450" indent="-171450">
              <a:buFontTx/>
              <a:buChar char="-"/>
            </a:pPr>
            <a:r>
              <a:rPr lang="en-AU" baseline="0" dirty="0" smtClean="0"/>
              <a:t>Long duration offline support.</a:t>
            </a:r>
          </a:p>
          <a:p>
            <a:pPr marL="171450" indent="-171450">
              <a:buFontTx/>
              <a:buChar char="-"/>
            </a:pPr>
            <a:r>
              <a:rPr lang="en-AU" baseline="0" dirty="0" smtClean="0"/>
              <a:t>Intermittent loss of connectivity or high latency connections resulting in poor user experience.</a:t>
            </a:r>
          </a:p>
          <a:p>
            <a:pPr marL="171450" indent="-171450">
              <a:buFontTx/>
              <a:buChar char="-"/>
            </a:pPr>
            <a:r>
              <a:rPr lang="en-AU" baseline="0" dirty="0" smtClean="0"/>
              <a:t>Data Encryption.</a:t>
            </a:r>
          </a:p>
          <a:p>
            <a:pPr marL="171450" indent="-171450">
              <a:buFontTx/>
              <a:buChar char="-"/>
            </a:pPr>
            <a:r>
              <a:rPr lang="en-AU" baseline="0" dirty="0" smtClean="0"/>
              <a:t>Monetisation.</a:t>
            </a:r>
          </a:p>
          <a:p>
            <a:endParaRPr lang="en-AU" baseline="0" dirty="0" smtClean="0"/>
          </a:p>
          <a:p>
            <a:r>
              <a:rPr lang="en-AU" baseline="0" dirty="0" smtClean="0"/>
              <a:t>Examples of patchy support: </a:t>
            </a:r>
          </a:p>
          <a:p>
            <a:pPr marL="171450" indent="-171450">
              <a:buFontTx/>
              <a:buChar char="-"/>
            </a:pPr>
            <a:r>
              <a:rPr lang="en-AU" baseline="0" dirty="0" err="1" smtClean="0"/>
              <a:t>localStorage</a:t>
            </a:r>
            <a:r>
              <a:rPr lang="en-AU" baseline="0" dirty="0" smtClean="0"/>
              <a:t>, </a:t>
            </a:r>
            <a:r>
              <a:rPr lang="en-AU" baseline="0" dirty="0" err="1" smtClean="0"/>
              <a:t>sessionStorage</a:t>
            </a:r>
            <a:r>
              <a:rPr lang="en-AU" baseline="0" dirty="0" smtClean="0"/>
              <a:t> or </a:t>
            </a:r>
            <a:r>
              <a:rPr lang="en-AU" baseline="0" dirty="0" err="1" smtClean="0"/>
              <a:t>globalStorage</a:t>
            </a:r>
            <a:r>
              <a:rPr lang="en-AU" baseline="0" dirty="0" smtClean="0"/>
              <a:t> vary between browser / </a:t>
            </a:r>
            <a:r>
              <a:rPr lang="en-AU" baseline="0" dirty="0" err="1" smtClean="0"/>
              <a:t>WebView</a:t>
            </a:r>
            <a:r>
              <a:rPr lang="en-AU" baseline="0" dirty="0" smtClean="0"/>
              <a:t>. </a:t>
            </a:r>
            <a:r>
              <a:rPr lang="en-AU" dirty="0" smtClean="0">
                <a:hlinkClick r:id="rId3"/>
              </a:rPr>
              <a:t>http://dev-test.nemikor.com/web-storage/support-test/</a:t>
            </a:r>
            <a:endParaRPr lang="en-AU" dirty="0" smtClean="0"/>
          </a:p>
          <a:p>
            <a:pPr marL="171450" indent="-171450">
              <a:buFontTx/>
              <a:buChar char="-"/>
            </a:pPr>
            <a:r>
              <a:rPr lang="en-AU" dirty="0" smtClean="0"/>
              <a:t>Apple</a:t>
            </a:r>
            <a:r>
              <a:rPr lang="en-AU" baseline="0" dirty="0" smtClean="0"/>
              <a:t> breaks </a:t>
            </a:r>
            <a:r>
              <a:rPr lang="en-AU" baseline="0" dirty="0" err="1" smtClean="0"/>
              <a:t>localStorage</a:t>
            </a:r>
            <a:r>
              <a:rPr lang="en-AU" baseline="0" dirty="0" smtClean="0"/>
              <a:t> &amp; </a:t>
            </a:r>
            <a:r>
              <a:rPr lang="en-AU" baseline="0" dirty="0" err="1" smtClean="0"/>
              <a:t>WebSQL</a:t>
            </a:r>
            <a:r>
              <a:rPr lang="en-AU" baseline="0" dirty="0" smtClean="0"/>
              <a:t> in </a:t>
            </a:r>
            <a:r>
              <a:rPr lang="en-AU" baseline="0" dirty="0" err="1" smtClean="0"/>
              <a:t>iOS</a:t>
            </a:r>
            <a:r>
              <a:rPr lang="en-AU" baseline="0" dirty="0" smtClean="0"/>
              <a:t> 5.1 </a:t>
            </a:r>
            <a:r>
              <a:rPr lang="en-AU" baseline="0" dirty="0" err="1" smtClean="0"/>
              <a:t>WebView</a:t>
            </a:r>
            <a:r>
              <a:rPr lang="en-AU" baseline="0" dirty="0" smtClean="0"/>
              <a:t>. </a:t>
            </a:r>
            <a:r>
              <a:rPr lang="en-AU" dirty="0" smtClean="0">
                <a:hlinkClick r:id="rId4"/>
              </a:rPr>
              <a:t>http://www.sencha.com/blog/html5-scorecard-the-new-ipad-and-ios-5-1/#date:15:00</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34613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Surprisingly</a:t>
            </a:r>
            <a:r>
              <a:rPr lang="en-AU" baseline="0" dirty="0" smtClean="0"/>
              <a:t> Chrome is not the most used.</a:t>
            </a:r>
          </a:p>
          <a:p>
            <a:endParaRPr lang="en-AU" baseline="0" dirty="0" smtClean="0"/>
          </a:p>
          <a:p>
            <a:r>
              <a:rPr lang="en-AU" baseline="0" dirty="0" smtClean="0"/>
              <a:t>Source Akamai I/O (</a:t>
            </a:r>
            <a:r>
              <a:rPr lang="en-AU" dirty="0" smtClean="0">
                <a:hlinkClick r:id="rId3"/>
              </a:rPr>
              <a:t>http://www.akamai.com/html/io/io_dataset.html#stat=mobile_browser&amp;top=5&amp;type=line&amp;start=20130627&amp;end=20130727&amp;net=both</a:t>
            </a:r>
            <a:r>
              <a:rPr lang="en-AU" dirty="0" smtClean="0"/>
              <a:t>) confirm</a:t>
            </a:r>
            <a:r>
              <a:rPr lang="en-AU" baseline="0" dirty="0" smtClean="0"/>
              <a:t> this tend.</a:t>
            </a:r>
          </a:p>
          <a:p>
            <a:endParaRPr lang="en-AU" baseline="0" dirty="0" smtClean="0"/>
          </a:p>
          <a:p>
            <a:r>
              <a:rPr lang="en-AU" baseline="0" dirty="0" smtClean="0"/>
              <a:t>Ever heard </a:t>
            </a:r>
            <a:r>
              <a:rPr lang="en-AU" baseline="0" dirty="0" err="1" smtClean="0"/>
              <a:t>ofAndroid</a:t>
            </a:r>
            <a:r>
              <a:rPr lang="en-AU" baseline="0" dirty="0" smtClean="0"/>
              <a:t> </a:t>
            </a:r>
            <a:r>
              <a:rPr lang="en-AU" baseline="0" dirty="0" err="1" smtClean="0"/>
              <a:t>Webkit</a:t>
            </a:r>
            <a:r>
              <a:rPr lang="en-AU" baseline="0" dirty="0" smtClean="0"/>
              <a:t>? It’s the default browser that ships with the majority of Android-based handsets and differs from Chrome which is only just starting to ship with higher end devices.</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50888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44888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Note on </a:t>
            </a:r>
            <a:r>
              <a:rPr lang="en-AU" dirty="0" err="1" smtClean="0"/>
              <a:t>iOS</a:t>
            </a:r>
            <a:r>
              <a:rPr lang="en-AU" dirty="0" smtClean="0"/>
              <a:t> 5.0.1 storage problem.</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1907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Everyone</a:t>
            </a:r>
            <a:r>
              <a:rPr lang="en-AU" baseline="0" dirty="0" smtClean="0"/>
              <a:t> assumes that Android’s default browser is Chrome – it’s not.  It’s the Android browser and it hasn’t been heavily developed since 2011.  Some devices have replaced it with Chrome but it tends to be only flagship devices.</a:t>
            </a:r>
          </a:p>
          <a:p>
            <a:endParaRPr lang="en-AU" baseline="0" dirty="0" smtClean="0"/>
          </a:p>
          <a:p>
            <a:r>
              <a:rPr lang="en-AU" dirty="0" smtClean="0">
                <a:hlinkClick r:id="rId3"/>
              </a:rPr>
              <a:t>http://www.mobilexweb.com/blog/android-browser-eternal-dying</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06445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Don’t forget</a:t>
            </a:r>
            <a:r>
              <a:rPr lang="en-AU" baseline="0" dirty="0" smtClean="0"/>
              <a:t> the last animation over HTML5 logo.</a:t>
            </a:r>
          </a:p>
          <a:p>
            <a:endParaRPr lang="en-AU" baseline="0" dirty="0" smtClean="0"/>
          </a:p>
          <a:p>
            <a:r>
              <a:rPr lang="en-AU" baseline="0" dirty="0" smtClean="0"/>
              <a:t>Key thought leaders in online applications are committing to build native experiences because of the patchy cross-device HTML5 support.</a:t>
            </a:r>
          </a:p>
          <a:p>
            <a:endParaRPr lang="en-AU" dirty="0" smtClean="0"/>
          </a:p>
          <a:p>
            <a:r>
              <a:rPr lang="en-AU" dirty="0" err="1" smtClean="0"/>
              <a:t>Zuckerberg</a:t>
            </a:r>
            <a:r>
              <a:rPr lang="en-AU" baseline="0" dirty="0" smtClean="0"/>
              <a:t> quote from TechCrunch Disrupt SF September 2012.</a:t>
            </a:r>
          </a:p>
          <a:p>
            <a:endParaRPr lang="en-AU" baseline="0" dirty="0" smtClean="0"/>
          </a:p>
          <a:p>
            <a:r>
              <a:rPr lang="en-AU" sz="900" b="0" i="0" kern="1200" dirty="0" err="1" smtClean="0">
                <a:solidFill>
                  <a:schemeClr val="tx1"/>
                </a:solidFill>
                <a:effectLst/>
                <a:latin typeface="Segoe UI Light" pitchFamily="34" charset="0"/>
                <a:ea typeface="+mn-ea"/>
                <a:cs typeface="+mn-cs"/>
              </a:rPr>
              <a:t>Kiran</a:t>
            </a:r>
            <a:r>
              <a:rPr lang="en-AU" sz="900" b="0" i="0" kern="1200" dirty="0" smtClean="0">
                <a:solidFill>
                  <a:schemeClr val="tx1"/>
                </a:solidFill>
                <a:effectLst/>
                <a:latin typeface="Segoe UI Light" pitchFamily="34" charset="0"/>
                <a:ea typeface="+mn-ea"/>
                <a:cs typeface="+mn-cs"/>
              </a:rPr>
              <a:t> Prasad LinkedIn’s senior director for mobile engineering (April</a:t>
            </a:r>
            <a:r>
              <a:rPr lang="en-AU" sz="900" b="0" i="0" kern="1200" baseline="0" dirty="0" smtClean="0">
                <a:solidFill>
                  <a:schemeClr val="tx1"/>
                </a:solidFill>
                <a:effectLst/>
                <a:latin typeface="Segoe UI Light" pitchFamily="34" charset="0"/>
                <a:ea typeface="+mn-ea"/>
                <a:cs typeface="+mn-cs"/>
              </a:rPr>
              <a:t> 2013) </a:t>
            </a:r>
            <a:r>
              <a:rPr lang="en-AU" baseline="0" dirty="0" smtClean="0"/>
              <a:t>- </a:t>
            </a:r>
            <a:r>
              <a:rPr lang="en-AU" dirty="0" smtClean="0">
                <a:hlinkClick r:id="rId3"/>
              </a:rPr>
              <a:t>http://venturebeat.com/2013/04/17/linkedin-mobile-web-breakup/</a:t>
            </a:r>
            <a:endParaRPr lang="en-AU" baseline="0" dirty="0" smtClean="0"/>
          </a:p>
          <a:p>
            <a:endParaRPr lang="en-AU" baseline="0"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96072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smtClean="0"/>
              <a:t>Mockup</a:t>
            </a:r>
            <a:r>
              <a:rPr lang="en-AU" dirty="0" smtClean="0"/>
              <a:t> sources: </a:t>
            </a:r>
            <a:r>
              <a:rPr lang="en-AU" dirty="0" smtClean="0">
                <a:hlinkClick r:id="rId3"/>
              </a:rPr>
              <a:t>http://www.titanui.com/5926-galaxy-s3-lumia-920-and-iphone-5-mockup-psd/</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69808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ECMA = European Computer Manufacturers Association</a:t>
            </a:r>
          </a:p>
          <a:p>
            <a:endParaRPr lang="en-AU" dirty="0" smtClean="0"/>
          </a:p>
          <a:p>
            <a:r>
              <a:rPr lang="en-AU" dirty="0" smtClean="0"/>
              <a:t>The ISO standard comes in at 531 pages covering all aspects of the C# language. </a:t>
            </a:r>
          </a:p>
          <a:p>
            <a:r>
              <a:rPr lang="en-AU" dirty="0" smtClean="0">
                <a:hlinkClick r:id="rId3"/>
              </a:rPr>
              <a:t>http://www.ecma-international.org/publications/standards/Ecma-334.htm</a:t>
            </a:r>
            <a:endParaRPr lang="en-AU" dirty="0" smtClean="0"/>
          </a:p>
          <a:p>
            <a:endParaRPr lang="en-AU" dirty="0" smtClean="0"/>
          </a:p>
          <a:p>
            <a:r>
              <a:rPr lang="en-AU" dirty="0" smtClean="0"/>
              <a:t>The CLI includes Intermediate</a:t>
            </a:r>
            <a:r>
              <a:rPr lang="en-AU" baseline="0" dirty="0" smtClean="0"/>
              <a:t> </a:t>
            </a:r>
            <a:r>
              <a:rPr lang="en-AU" baseline="0" dirty="0" err="1" smtClean="0"/>
              <a:t>Langauge</a:t>
            </a:r>
            <a:r>
              <a:rPr lang="en-AU" baseline="0" dirty="0" smtClean="0"/>
              <a:t> (CIL) definitions and the Common Language Runtime. </a:t>
            </a:r>
            <a:endParaRPr lang="en-AU" dirty="0" smtClean="0"/>
          </a:p>
          <a:p>
            <a:endParaRPr lang="en-AU" dirty="0" smtClean="0"/>
          </a:p>
          <a:p>
            <a:r>
              <a:rPr lang="en-AU" dirty="0" smtClean="0"/>
              <a:t>The runtime or Microsoft</a:t>
            </a:r>
            <a:r>
              <a:rPr lang="en-AU" baseline="0" dirty="0" smtClean="0"/>
              <a:t> CLR is also based on an open standard for Common Language Infrastructure (CLI) though in the case of this talk the CLI isn’t applicable. ISO/IEC 23271:2012 &amp; ECMA-335</a:t>
            </a:r>
            <a:endParaRPr lang="en-AU" dirty="0" smtClean="0"/>
          </a:p>
          <a:p>
            <a:endParaRPr lang="en-AU" dirty="0" smtClean="0"/>
          </a:p>
          <a:p>
            <a:r>
              <a:rPr lang="en-AU" dirty="0" smtClean="0"/>
              <a:t>Microsoft is also open sourcing</a:t>
            </a:r>
            <a:r>
              <a:rPr lang="en-AU" baseline="0" dirty="0" smtClean="0"/>
              <a:t> parts of their stack above C# and the CLI.  See releases for </a:t>
            </a:r>
            <a:r>
              <a:rPr lang="en-AU" baseline="0" dirty="0" err="1" smtClean="0"/>
              <a:t>ASP.Net</a:t>
            </a:r>
            <a:r>
              <a:rPr lang="en-AU" baseline="0" dirty="0" smtClean="0"/>
              <a:t> MVC including Web API and Web Pages and Razor (</a:t>
            </a:r>
            <a:r>
              <a:rPr lang="en-AU" baseline="0" dirty="0" err="1" smtClean="0"/>
              <a:t>Codeplex</a:t>
            </a:r>
            <a:r>
              <a:rPr lang="en-AU" baseline="0" dirty="0" smtClean="0"/>
              <a:t>) </a:t>
            </a:r>
            <a:r>
              <a:rPr lang="en-AU" dirty="0" smtClean="0">
                <a:hlinkClick r:id="rId4"/>
              </a:rPr>
              <a:t>http://aspnetwebstack.codeplex.com/</a:t>
            </a:r>
            <a:r>
              <a:rPr lang="en-AU" baseline="0" dirty="0" smtClean="0"/>
              <a:t>, </a:t>
            </a:r>
            <a:r>
              <a:rPr lang="en-AU" baseline="0" dirty="0" err="1" smtClean="0"/>
              <a:t>SignalR</a:t>
            </a:r>
            <a:r>
              <a:rPr lang="en-AU" baseline="0" dirty="0" smtClean="0"/>
              <a:t> (</a:t>
            </a:r>
            <a:r>
              <a:rPr lang="en-AU" baseline="0" dirty="0" err="1" smtClean="0"/>
              <a:t>Github</a:t>
            </a:r>
            <a:r>
              <a:rPr lang="en-AU" baseline="0" dirty="0" smtClean="0"/>
              <a:t>) and Entity Framework (</a:t>
            </a:r>
            <a:r>
              <a:rPr lang="en-AU" baseline="0" dirty="0" err="1" smtClean="0"/>
              <a:t>Codeplex</a:t>
            </a:r>
            <a:r>
              <a:rPr lang="en-AU" baseline="0" dirty="0" smtClean="0"/>
              <a:t>).</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422076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i="0" kern="1200" dirty="0" smtClean="0">
                <a:solidFill>
                  <a:schemeClr val="tx1"/>
                </a:solidFill>
                <a:effectLst/>
                <a:latin typeface="Segoe UI Light" pitchFamily="34" charset="0"/>
                <a:ea typeface="+mn-ea"/>
                <a:cs typeface="+mn-cs"/>
              </a:rPr>
              <a:t>Miguel de </a:t>
            </a:r>
            <a:r>
              <a:rPr lang="en-AU" sz="900" b="1" i="0" kern="1200" dirty="0" err="1" smtClean="0">
                <a:solidFill>
                  <a:schemeClr val="tx1"/>
                </a:solidFill>
                <a:effectLst/>
                <a:latin typeface="Segoe UI Light" pitchFamily="34" charset="0"/>
                <a:ea typeface="+mn-ea"/>
                <a:cs typeface="+mn-cs"/>
              </a:rPr>
              <a:t>Icaza</a:t>
            </a:r>
            <a:r>
              <a:rPr lang="en-AU" sz="900" b="1" i="0" kern="1200" dirty="0" smtClean="0">
                <a:solidFill>
                  <a:schemeClr val="tx1"/>
                </a:solidFill>
                <a:effectLst/>
                <a:latin typeface="Segoe UI Light" pitchFamily="34" charset="0"/>
                <a:ea typeface="+mn-ea"/>
                <a:cs typeface="+mn-cs"/>
              </a:rPr>
              <a:t> and Nat</a:t>
            </a:r>
            <a:r>
              <a:rPr lang="en-AU" sz="900" b="1" i="0" kern="1200" baseline="0" dirty="0" smtClean="0">
                <a:solidFill>
                  <a:schemeClr val="tx1"/>
                </a:solidFill>
                <a:effectLst/>
                <a:latin typeface="Segoe UI Light" pitchFamily="34" charset="0"/>
                <a:ea typeface="+mn-ea"/>
                <a:cs typeface="+mn-cs"/>
              </a:rPr>
              <a:t> Friedman</a:t>
            </a:r>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704425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Access to</a:t>
            </a:r>
            <a:r>
              <a:rPr lang="en-AU" baseline="0" dirty="0" smtClean="0"/>
              <a:t> Generics, </a:t>
            </a:r>
            <a:r>
              <a:rPr lang="en-AU" baseline="0" dirty="0" err="1" smtClean="0"/>
              <a:t>Async</a:t>
            </a:r>
            <a:r>
              <a:rPr lang="en-AU" baseline="0" dirty="0" smtClean="0"/>
              <a:t> methods and a lot of goodness.</a:t>
            </a:r>
          </a:p>
          <a:p>
            <a:endParaRPr lang="en-AU" baseline="0" dirty="0" smtClean="0"/>
          </a:p>
          <a:p>
            <a:r>
              <a:rPr lang="en-AU" baseline="0" dirty="0" smtClean="0"/>
              <a:t>On mobile platforms there are some restrictions due to the code being pre-compiled into </a:t>
            </a:r>
            <a:r>
              <a:rPr lang="en-AU" baseline="0" dirty="0" err="1" smtClean="0"/>
              <a:t>executatbles</a:t>
            </a:r>
            <a:r>
              <a:rPr lang="en-AU" baseline="0" dirty="0" smtClean="0"/>
              <a:t> (ahead of time / AOT) compilation.</a:t>
            </a:r>
          </a:p>
          <a:p>
            <a:endParaRPr lang="en-AU" baseline="0" dirty="0" smtClean="0"/>
          </a:p>
          <a:p>
            <a:r>
              <a:rPr lang="en-AU" baseline="0" dirty="0" smtClean="0"/>
              <a:t>Good information on Xamarin site around know limitations for </a:t>
            </a:r>
            <a:r>
              <a:rPr lang="en-AU" baseline="0" dirty="0" err="1" smtClean="0"/>
              <a:t>iOS</a:t>
            </a:r>
            <a:r>
              <a:rPr lang="en-AU" baseline="0" dirty="0" smtClean="0"/>
              <a:t> and Android:</a:t>
            </a:r>
          </a:p>
          <a:p>
            <a:endParaRPr lang="en-AU" baseline="0" dirty="0" smtClean="0"/>
          </a:p>
          <a:p>
            <a:r>
              <a:rPr lang="en-AU" dirty="0" smtClean="0">
                <a:hlinkClick r:id="rId3"/>
              </a:rPr>
              <a:t>http://docs.xamarin.com/guides/android/advanced_topics/limitations</a:t>
            </a:r>
            <a:endParaRPr lang="en-AU" dirty="0" smtClean="0"/>
          </a:p>
          <a:p>
            <a:r>
              <a:rPr lang="en-AU" dirty="0" smtClean="0">
                <a:hlinkClick r:id="rId4"/>
              </a:rPr>
              <a:t>http://docs.xamarin.com/guides/ios/advanced_topics/limitations</a:t>
            </a:r>
            <a:endParaRPr lang="en-AU" dirty="0" smtClean="0"/>
          </a:p>
          <a:p>
            <a:endParaRPr lang="en-AU" dirty="0" smtClean="0"/>
          </a:p>
          <a:p>
            <a:r>
              <a:rPr lang="en-AU" dirty="0" smtClean="0"/>
              <a:t>If you are a games developer these is also </a:t>
            </a:r>
            <a:r>
              <a:rPr lang="en-AU" baseline="0" dirty="0" smtClean="0"/>
              <a:t>support for Cocos2D that has been ported to C#.</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33976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60236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smtClean="0"/>
          </a:p>
          <a:p>
            <a:r>
              <a:rPr lang="en-AU" dirty="0" smtClean="0"/>
              <a:t>ANDROID: sits on top of Linux Kernel of device. Leverage </a:t>
            </a:r>
            <a:r>
              <a:rPr lang="en-AU" dirty="0" err="1" smtClean="0"/>
              <a:t>Dalvik</a:t>
            </a:r>
            <a:r>
              <a:rPr lang="en-AU" dirty="0" smtClean="0"/>
              <a:t> Java APIs where required.</a:t>
            </a:r>
          </a:p>
          <a:p>
            <a:endParaRPr lang="en-AU" dirty="0" smtClean="0"/>
          </a:p>
          <a:p>
            <a:r>
              <a:rPr lang="en-AU" dirty="0" smtClean="0"/>
              <a:t>Access</a:t>
            </a:r>
            <a:r>
              <a:rPr lang="en-AU" baseline="0" dirty="0" smtClean="0"/>
              <a:t> JAR files by creating a Java Binding Library project in </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65783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23</a:t>
            </a:fld>
            <a:endParaRPr lang="en-US"/>
          </a:p>
        </p:txBody>
      </p:sp>
    </p:spTree>
    <p:extLst>
      <p:ext uri="{BB962C8B-B14F-4D97-AF65-F5344CB8AC3E}">
        <p14:creationId xmlns:p14="http://schemas.microsoft.com/office/powerpoint/2010/main" val="204027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24</a:t>
            </a:fld>
            <a:endParaRPr lang="en-US"/>
          </a:p>
        </p:txBody>
      </p:sp>
    </p:spTree>
    <p:extLst>
      <p:ext uri="{BB962C8B-B14F-4D97-AF65-F5344CB8AC3E}">
        <p14:creationId xmlns:p14="http://schemas.microsoft.com/office/powerpoint/2010/main" val="102428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25</a:t>
            </a:fld>
            <a:endParaRPr lang="en-US"/>
          </a:p>
        </p:txBody>
      </p:sp>
    </p:spTree>
    <p:extLst>
      <p:ext uri="{BB962C8B-B14F-4D97-AF65-F5344CB8AC3E}">
        <p14:creationId xmlns:p14="http://schemas.microsoft.com/office/powerpoint/2010/main" val="936147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960709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621825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50961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UI build natively per platform,</a:t>
            </a:r>
            <a:r>
              <a:rPr lang="en-US" baseline="0" dirty="0" smtClean="0"/>
              <a:t> leveraging C#</a:t>
            </a:r>
            <a:endParaRPr lang="en-US" dirty="0" smtClean="0"/>
          </a:p>
          <a:p>
            <a:r>
              <a:rPr lang="en-US" dirty="0" smtClean="0"/>
              <a:t>C# + XAML</a:t>
            </a:r>
          </a:p>
          <a:p>
            <a:r>
              <a:rPr lang="en-US" dirty="0" smtClean="0"/>
              <a:t>C#</a:t>
            </a:r>
            <a:r>
              <a:rPr lang="en-US" baseline="0" dirty="0" smtClean="0"/>
              <a:t> + XML</a:t>
            </a:r>
          </a:p>
          <a:p>
            <a:r>
              <a:rPr lang="en-US" baseline="0" dirty="0" smtClean="0"/>
              <a:t>C# + XIB</a:t>
            </a:r>
          </a:p>
          <a:p>
            <a:r>
              <a:rPr lang="en-US" baseline="0" dirty="0" smtClean="0"/>
              <a:t>One shared app logic code base, iOS, Android, Mac, Windows Phone, Windows Store, Windows</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66146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recently introduced Xamarin.Forms a new library</a:t>
            </a:r>
            <a:r>
              <a:rPr lang="en-US" baseline="0" dirty="0" smtClean="0"/>
              <a:t> for cross platform user interface. We will touch up on this later, but this enables you to be highly productive, share code, but build out UI on each platform and access platform APIs.</a:t>
            </a:r>
          </a:p>
          <a:p>
            <a:endParaRPr lang="en-US" baseline="0" dirty="0" smtClean="0"/>
          </a:p>
          <a:p>
            <a:r>
              <a:rPr lang="en-US" baseline="0" dirty="0" smtClean="0"/>
              <a:t>With Xamarin.Forms you now have a nice Shared UI Code layer, but still access to platform APIs</a:t>
            </a:r>
          </a:p>
          <a:p>
            <a:r>
              <a:rPr lang="en-US" baseline="0" dirty="0" smtClean="0"/>
              <a:t>You can start from native, pick a few screens, or start with forms, and replace with native later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30</a:t>
            </a:fld>
            <a:endParaRPr lang="en-US"/>
          </a:p>
        </p:txBody>
      </p:sp>
    </p:spTree>
    <p:extLst>
      <p:ext uri="{BB962C8B-B14F-4D97-AF65-F5344CB8AC3E}">
        <p14:creationId xmlns:p14="http://schemas.microsoft.com/office/powerpoint/2010/main" val="1541787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have ever developed for a Windows Platform before these .NET namespaces might look familiar.</a:t>
            </a:r>
          </a:p>
          <a:p>
            <a:endParaRPr lang="en-US" baseline="0" dirty="0" smtClean="0"/>
          </a:p>
          <a:p>
            <a:r>
              <a:rPr lang="en-US" baseline="0" dirty="0" smtClean="0"/>
              <a:t>However, if we go to a new platform such as Windows Phone or Store we have a new SDK to use and a new set of namespaces.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31</a:t>
            </a:fld>
            <a:endParaRPr lang="en-US"/>
          </a:p>
        </p:txBody>
      </p:sp>
    </p:spTree>
    <p:extLst>
      <p:ext uri="{BB962C8B-B14F-4D97-AF65-F5344CB8AC3E}">
        <p14:creationId xmlns:p14="http://schemas.microsoft.com/office/powerpoint/2010/main" val="1543324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Audience participation – ask them to</a:t>
            </a:r>
            <a:r>
              <a:rPr lang="en-AU" baseline="0" dirty="0" smtClean="0"/>
              <a:t> hold up their devices based on type – Windows Phone, iPhone, Apple.</a:t>
            </a:r>
          </a:p>
          <a:p>
            <a:endParaRPr lang="en-AU" baseline="0" dirty="0" smtClean="0"/>
          </a:p>
          <a:p>
            <a:r>
              <a:rPr lang="en-AU" baseline="0" dirty="0" smtClean="0"/>
              <a:t>How does it make you feel, do you identify with it and can you engage in a discussion about it with others?</a:t>
            </a:r>
          </a:p>
          <a:p>
            <a:endParaRPr lang="en-AU" baseline="0" dirty="0" smtClean="0"/>
          </a:p>
          <a:p>
            <a:r>
              <a:rPr lang="en-AU" baseline="0" dirty="0" smtClean="0"/>
              <a:t>Images from: </a:t>
            </a:r>
            <a:r>
              <a:rPr lang="en-AU" dirty="0" smtClean="0">
                <a:hlinkClick r:id="rId3"/>
              </a:rPr>
              <a:t>http://www.titanui.com/5926-galaxy-s3-lumia-920-and-iphone-5-mockup-psd/</a:t>
            </a:r>
            <a:endParaRPr lang="en-AU" dirty="0" smtClean="0"/>
          </a:p>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654152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think of iOS and Android development</a:t>
            </a:r>
            <a:r>
              <a:rPr lang="en-US" baseline="0" dirty="0" smtClean="0"/>
              <a:t> the same with Xamarin. You can see we have all of our .NET namespaces and libraries, but Xamarin give us 100% </a:t>
            </a:r>
            <a:r>
              <a:rPr lang="en-US" baseline="0" dirty="0" err="1" smtClean="0"/>
              <a:t>api</a:t>
            </a:r>
            <a:r>
              <a:rPr lang="en-US" baseline="0" dirty="0" smtClean="0"/>
              <a:t> coverage of each iOS API in it’s SDK that we access view C#.</a:t>
            </a:r>
            <a:endParaRPr lang="en-US" dirty="0" smtClean="0"/>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626276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same is true for Android as well.</a:t>
            </a:r>
          </a:p>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21307943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18846612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There is no compromise</a:t>
            </a:r>
            <a:r>
              <a:rPr lang="en-US" baseline="0" dirty="0" smtClean="0"/>
              <a:t> on performance.</a:t>
            </a:r>
          </a:p>
          <a:p>
            <a:pPr marL="171450" indent="-171450">
              <a:buFont typeface="Arial" panose="020B0604020202020204" pitchFamily="34" charset="0"/>
              <a:buChar char="•"/>
            </a:pPr>
            <a:r>
              <a:rPr lang="en-US" baseline="0" dirty="0" smtClean="0"/>
              <a:t>Xamarin apps look and feel native because they are native.</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35</a:t>
            </a:fld>
            <a:endParaRPr lang="en-US"/>
          </a:p>
        </p:txBody>
      </p:sp>
    </p:spTree>
    <p:extLst>
      <p:ext uri="{BB962C8B-B14F-4D97-AF65-F5344CB8AC3E}">
        <p14:creationId xmlns:p14="http://schemas.microsoft.com/office/powerpoint/2010/main" val="1985433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Apple has a developer preview where</a:t>
            </a:r>
            <a:r>
              <a:rPr lang="en-US" baseline="0" dirty="0" smtClean="0"/>
              <a:t> Xamarin has alphas ready. Google does not offer this. </a:t>
            </a:r>
          </a:p>
          <a:p>
            <a:pPr marL="171450" indent="-171450">
              <a:buFont typeface="Arial" panose="020B0604020202020204" pitchFamily="34" charset="0"/>
              <a:buChar char="•"/>
            </a:pPr>
            <a:r>
              <a:rPr lang="en-US" baseline="0" dirty="0" smtClean="0"/>
              <a:t>Android versions are usually 4 to 8 weeks out for a stable release, but alphas and betas are usually earlier. </a:t>
            </a:r>
          </a:p>
          <a:p>
            <a:pPr marL="171450" indent="-171450">
              <a:buFont typeface="Arial" panose="020B0604020202020204" pitchFamily="34" charset="0"/>
              <a:buChar char="•"/>
            </a:pPr>
            <a:r>
              <a:rPr lang="en-US" baseline="0" dirty="0" smtClean="0"/>
              <a:t>Xamarin realizes how important having iOS ready because within 24 hours a large portion of iOS users upgrade</a:t>
            </a:r>
          </a:p>
          <a:p>
            <a:pPr marL="171450" indent="-171450">
              <a:buFont typeface="Arial" panose="020B0604020202020204" pitchFamily="34" charset="0"/>
              <a:buChar char="•"/>
            </a:pPr>
            <a:r>
              <a:rPr lang="en-US" baseline="0" dirty="0" smtClean="0"/>
              <a:t>Android on the other hand is much different. After 4 months on the market Android 4.4 only had 1% adoption</a:t>
            </a:r>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36</a:t>
            </a:fld>
            <a:endParaRPr lang="en-US"/>
          </a:p>
        </p:txBody>
      </p:sp>
    </p:spTree>
    <p:extLst>
      <p:ext uri="{BB962C8B-B14F-4D97-AF65-F5344CB8AC3E}">
        <p14:creationId xmlns:p14="http://schemas.microsoft.com/office/powerpoint/2010/main" val="395279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smtClean="0">
                <a:solidFill>
                  <a:schemeClr val="bg1"/>
                </a:solidFill>
                <a:latin typeface="Segoe UI" panose="020B0502040204020203" pitchFamily="34" charset="0"/>
                <a:cs typeface="Segoe UI" panose="020B0502040204020203" pitchFamily="34" charset="0"/>
              </a:rPr>
              <a:t>iCircuit</a:t>
            </a:r>
            <a:r>
              <a:rPr lang="en-US" baseline="0" dirty="0" smtClean="0">
                <a:solidFill>
                  <a:schemeClr val="bg1"/>
                </a:solidFill>
                <a:latin typeface="Segoe UI" panose="020B0502040204020203" pitchFamily="34" charset="0"/>
                <a:cs typeface="Segoe UI" panose="020B0502040204020203" pitchFamily="34" charset="0"/>
              </a:rPr>
              <a:t> is made by Frank Krueger, a long time Mono &amp; Xamarin developer. </a:t>
            </a: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Sharing code lead to 70</a:t>
            </a:r>
            <a:r>
              <a:rPr lang="en-US" baseline="0" dirty="0" smtClean="0">
                <a:solidFill>
                  <a:schemeClr val="bg1"/>
                </a:solidFill>
                <a:latin typeface="Segoe UI" panose="020B0502040204020203" pitchFamily="34" charset="0"/>
                <a:cs typeface="Segoe UI" panose="020B0502040204020203" pitchFamily="34" charset="0"/>
              </a:rPr>
              <a:t> to 90% code reuse across platforms speeding up development</a:t>
            </a:r>
            <a:endParaRPr lang="en-US" dirty="0" smtClean="0">
              <a:solidFill>
                <a:schemeClr val="bg1"/>
              </a:solidFill>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smtClean="0">
                <a:solidFill>
                  <a:schemeClr val="bg1"/>
                </a:solidFill>
                <a:latin typeface="Segoe UI" panose="020B0502040204020203" pitchFamily="34" charset="0"/>
                <a:cs typeface="Segoe UI" panose="020B0502040204020203" pitchFamily="34" charset="0"/>
              </a:rPr>
              <a:t>Real-time circuit simulator and editor used to design analog and digital circuits</a:t>
            </a:r>
          </a:p>
          <a:p>
            <a:r>
              <a:rPr lang="en-US" sz="1050" dirty="0" smtClean="0">
                <a:solidFill>
                  <a:schemeClr val="bg1"/>
                </a:solidFill>
                <a:latin typeface="Segoe UI" panose="020B0502040204020203" pitchFamily="34" charset="0"/>
                <a:cs typeface="Segoe UI" panose="020B0502040204020203" pitchFamily="34" charset="0"/>
              </a:rPr>
              <a:t>http://</a:t>
            </a:r>
            <a:r>
              <a:rPr lang="en-US" sz="1050" dirty="0" err="1" smtClean="0">
                <a:solidFill>
                  <a:schemeClr val="bg1"/>
                </a:solidFill>
                <a:latin typeface="Segoe UI" panose="020B0502040204020203" pitchFamily="34" charset="0"/>
                <a:cs typeface="Segoe UI" panose="020B0502040204020203" pitchFamily="34" charset="0"/>
              </a:rPr>
              <a:t>praeclarum.org</a:t>
            </a:r>
            <a:r>
              <a:rPr lang="en-US" sz="1050" dirty="0" smtClean="0">
                <a:solidFill>
                  <a:schemeClr val="bg1"/>
                </a:solidFill>
                <a:latin typeface="Segoe UI" panose="020B0502040204020203" pitchFamily="34" charset="0"/>
                <a:cs typeface="Segoe UI" panose="020B0502040204020203" pitchFamily="34" charset="0"/>
              </a:rPr>
              <a:t>/post/42378027611/</a:t>
            </a:r>
            <a:r>
              <a:rPr lang="en-US" sz="1050" dirty="0" err="1" smtClean="0">
                <a:solidFill>
                  <a:schemeClr val="bg1"/>
                </a:solidFill>
                <a:latin typeface="Segoe UI" panose="020B0502040204020203" pitchFamily="34" charset="0"/>
                <a:cs typeface="Segoe UI" panose="020B0502040204020203" pitchFamily="34" charset="0"/>
              </a:rPr>
              <a:t>icircuit</a:t>
            </a:r>
            <a:r>
              <a:rPr lang="en-US" sz="1050" dirty="0" smtClean="0">
                <a:solidFill>
                  <a:schemeClr val="bg1"/>
                </a:solidFill>
                <a:latin typeface="Segoe UI" panose="020B0502040204020203" pitchFamily="34" charset="0"/>
                <a:cs typeface="Segoe UI" panose="020B0502040204020203" pitchFamily="34" charset="0"/>
              </a:rPr>
              <a:t>-code-reuse-part-</a:t>
            </a:r>
            <a:r>
              <a:rPr lang="en-US" sz="1050" dirty="0" err="1" smtClean="0">
                <a:solidFill>
                  <a:schemeClr val="bg1"/>
                </a:solidFill>
                <a:latin typeface="Segoe UI" panose="020B0502040204020203" pitchFamily="34" charset="0"/>
                <a:cs typeface="Segoe UI" panose="020B0502040204020203" pitchFamily="34" charset="0"/>
              </a:rPr>
              <a:t>cinq</a:t>
            </a:r>
            <a:endParaRPr lang="en-US" sz="1050" dirty="0" smtClean="0">
              <a:solidFill>
                <a:schemeClr val="bg1"/>
              </a:solidFill>
              <a:latin typeface="Segoe UI" panose="020B0502040204020203" pitchFamily="34" charset="0"/>
              <a:cs typeface="Segoe UI" panose="020B0502040204020203" pitchFamily="34"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37</a:t>
            </a:fld>
            <a:endParaRPr lang="en-US"/>
          </a:p>
        </p:txBody>
      </p:sp>
    </p:spTree>
    <p:extLst>
      <p:ext uri="{BB962C8B-B14F-4D97-AF65-F5344CB8AC3E}">
        <p14:creationId xmlns:p14="http://schemas.microsoft.com/office/powerpoint/2010/main" val="11769113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38</a:t>
            </a:fld>
            <a:endParaRPr lang="en-US"/>
          </a:p>
        </p:txBody>
      </p:sp>
    </p:spTree>
    <p:extLst>
      <p:ext uri="{BB962C8B-B14F-4D97-AF65-F5344CB8AC3E}">
        <p14:creationId xmlns:p14="http://schemas.microsoft.com/office/powerpoint/2010/main" val="15616978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from the ground up over a secure SSH connection</a:t>
            </a:r>
          </a:p>
          <a:p>
            <a:r>
              <a:rPr lang="en-US" dirty="0" smtClean="0"/>
              <a:t>Build</a:t>
            </a:r>
            <a:r>
              <a:rPr lang="en-US" baseline="0" dirty="0" smtClean="0"/>
              <a:t> and Connect from multiple instances of Visual Studio</a:t>
            </a:r>
          </a:p>
          <a:p>
            <a:r>
              <a:rPr lang="en-US" baseline="0" dirty="0" smtClean="0"/>
              <a:t>Designers: XIB and Material Design Support &amp; Updates</a:t>
            </a:r>
          </a:p>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39</a:t>
            </a:fld>
            <a:endParaRPr lang="en-US"/>
          </a:p>
        </p:txBody>
      </p:sp>
    </p:spTree>
    <p:extLst>
      <p:ext uri="{BB962C8B-B14F-4D97-AF65-F5344CB8AC3E}">
        <p14:creationId xmlns:p14="http://schemas.microsoft.com/office/powerpoint/2010/main" val="511719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AppCompat</a:t>
            </a:r>
            <a:r>
              <a:rPr lang="en-US" dirty="0" smtClean="0"/>
              <a:t> delivers</a:t>
            </a:r>
            <a:r>
              <a:rPr lang="en-US" baseline="0" dirty="0" smtClean="0"/>
              <a:t> visual beautify across all version of Android</a:t>
            </a:r>
          </a:p>
          <a:p>
            <a:r>
              <a:rPr lang="en-US" baseline="0" dirty="0" err="1" smtClean="0"/>
              <a:t>ListView</a:t>
            </a:r>
            <a:r>
              <a:rPr lang="en-US" baseline="0" dirty="0" smtClean="0"/>
              <a:t> overhaul with amazing optimizations for images and cell recycling</a:t>
            </a:r>
          </a:p>
          <a:p>
            <a:r>
              <a:rPr lang="en-US" baseline="0" dirty="0" smtClean="0"/>
              <a:t>Support for iOS, Android, Windows Phone 8, Win RT Phone/Store 8.1, and Windows 10 UWP</a:t>
            </a:r>
          </a:p>
          <a:p>
            <a:r>
              <a:rPr lang="en-US" baseline="0" dirty="0" smtClean="0"/>
              <a:t>Pull to refresh &amp; Pinch gestures &amp; more to come!</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40</a:t>
            </a:fld>
            <a:endParaRPr lang="en-US"/>
          </a:p>
        </p:txBody>
      </p:sp>
    </p:spTree>
    <p:extLst>
      <p:ext uri="{BB962C8B-B14F-4D97-AF65-F5344CB8AC3E}">
        <p14:creationId xmlns:p14="http://schemas.microsoft.com/office/powerpoint/2010/main" val="11155484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42</a:t>
            </a:fld>
            <a:endParaRPr lang="en-US"/>
          </a:p>
        </p:txBody>
      </p:sp>
    </p:spTree>
    <p:extLst>
      <p:ext uri="{BB962C8B-B14F-4D97-AF65-F5344CB8AC3E}">
        <p14:creationId xmlns:p14="http://schemas.microsoft.com/office/powerpoint/2010/main" val="140088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point I am making is that</a:t>
            </a:r>
            <a:r>
              <a:rPr lang="en-AU" baseline="0" dirty="0" smtClean="0"/>
              <a:t> for many people the device they choose to have is almost an extension of their person and they feel very passionate about it.</a:t>
            </a:r>
          </a:p>
          <a:p>
            <a:endParaRPr lang="en-AU" dirty="0" smtClean="0"/>
          </a:p>
          <a:p>
            <a:r>
              <a:rPr lang="en-AU" dirty="0" smtClean="0"/>
              <a:t>To the point, sometimes, that a bad words might be fighting</a:t>
            </a:r>
            <a:r>
              <a:rPr lang="en-AU" baseline="0" dirty="0" smtClean="0"/>
              <a:t> words.</a:t>
            </a:r>
          </a:p>
          <a:p>
            <a:endParaRPr lang="en-AU" baseline="0" dirty="0" smtClean="0"/>
          </a:p>
          <a:p>
            <a:r>
              <a:rPr lang="en-AU" baseline="0" dirty="0" smtClean="0"/>
              <a:t>* Play video *</a:t>
            </a:r>
            <a:endParaRPr lang="en-AU" dirty="0" smtClean="0"/>
          </a:p>
          <a:p>
            <a:endParaRPr lang="en-AU" dirty="0" smtClean="0"/>
          </a:p>
          <a:p>
            <a:r>
              <a:rPr lang="en-AU" dirty="0" smtClean="0"/>
              <a:t>Note after the video</a:t>
            </a:r>
            <a:r>
              <a:rPr lang="en-AU" baseline="0" dirty="0" smtClean="0"/>
              <a:t> that you love that in half way through it has “do not attempt” in small font at the bottom of the screen.</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497904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518365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there are several challenges</a:t>
            </a:r>
            <a:r>
              <a:rPr lang="en-US" baseline="0" dirty="0" smtClean="0"/>
              <a:t> that we must overcome as mobile developers including….</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45</a:t>
            </a:fld>
            <a:endParaRPr lang="en-US"/>
          </a:p>
        </p:txBody>
      </p:sp>
    </p:spTree>
    <p:extLst>
      <p:ext uri="{BB962C8B-B14F-4D97-AF65-F5344CB8AC3E}">
        <p14:creationId xmlns:p14="http://schemas.microsoft.com/office/powerpoint/2010/main" val="1144278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let’s take a look at the shear number of configurations there are between iOS and Android. As iOS progresses this number is only set to increase, and on Android it is already a HUGE number of configurations to even think about testing.</a:t>
            </a:r>
          </a:p>
          <a:p>
            <a:endParaRPr lang="en-US" baseline="0" dirty="0" smtClean="0"/>
          </a:p>
          <a:p>
            <a:r>
              <a:rPr lang="en-US" baseline="0" dirty="0" smtClean="0"/>
              <a:t>iOS: 7, 7.1, 8, 8.1, 8.2, and iOS 9, iOS 9.1</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46</a:t>
            </a:fld>
            <a:endParaRPr lang="en-US"/>
          </a:p>
        </p:txBody>
      </p:sp>
    </p:spTree>
    <p:extLst>
      <p:ext uri="{BB962C8B-B14F-4D97-AF65-F5344CB8AC3E}">
        <p14:creationId xmlns:p14="http://schemas.microsoft.com/office/powerpoint/2010/main" val="1192707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47</a:t>
            </a:fld>
            <a:endParaRPr lang="en-US"/>
          </a:p>
        </p:txBody>
      </p:sp>
    </p:spTree>
    <p:extLst>
      <p:ext uri="{BB962C8B-B14F-4D97-AF65-F5344CB8AC3E}">
        <p14:creationId xmlns:p14="http://schemas.microsoft.com/office/powerpoint/2010/main" val="1594682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48</a:t>
            </a:fld>
            <a:endParaRPr lang="en-US"/>
          </a:p>
        </p:txBody>
      </p:sp>
    </p:spTree>
    <p:extLst>
      <p:ext uri="{BB962C8B-B14F-4D97-AF65-F5344CB8AC3E}">
        <p14:creationId xmlns:p14="http://schemas.microsoft.com/office/powerpoint/2010/main" val="4423431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fragmentation</a:t>
            </a:r>
            <a:r>
              <a:rPr lang="en-US" baseline="0" dirty="0" smtClean="0"/>
              <a:t> isn’t just in the devices, but as we start to build on our applications you soon found out they are ever increasingly complex.</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49</a:t>
            </a:fld>
            <a:endParaRPr lang="en-US"/>
          </a:p>
        </p:txBody>
      </p:sp>
    </p:spTree>
    <p:extLst>
      <p:ext uri="{BB962C8B-B14F-4D97-AF65-F5344CB8AC3E}">
        <p14:creationId xmlns:p14="http://schemas.microsoft.com/office/powerpoint/2010/main" val="6558586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a simple command you can simulate</a:t>
            </a:r>
            <a:r>
              <a:rPr lang="en-US" baseline="0" dirty="0" smtClean="0"/>
              <a:t> all of your users interactions to build out a great test suite that can be run over and over again.</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50</a:t>
            </a:fld>
            <a:endParaRPr lang="en-US"/>
          </a:p>
        </p:txBody>
      </p:sp>
    </p:spTree>
    <p:extLst>
      <p:ext uri="{BB962C8B-B14F-4D97-AF65-F5344CB8AC3E}">
        <p14:creationId xmlns:p14="http://schemas.microsoft.com/office/powerpoint/2010/main" val="559301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Integrated:</a:t>
            </a:r>
          </a:p>
          <a:p>
            <a:r>
              <a:rPr lang="en-US" dirty="0" smtClean="0"/>
              <a:t>-New</a:t>
            </a:r>
            <a:r>
              <a:rPr lang="en-US" baseline="0" dirty="0" smtClean="0"/>
              <a:t> app templates &amp; easily upload to Test Cloud</a:t>
            </a:r>
          </a:p>
          <a:p>
            <a:endParaRPr lang="en-US" baseline="0" dirty="0" smtClean="0"/>
          </a:p>
          <a:p>
            <a:r>
              <a:rPr lang="en-US" baseline="0" dirty="0" err="1" smtClean="0"/>
              <a:t>UITest</a:t>
            </a:r>
            <a:r>
              <a:rPr lang="en-US" baseline="0" dirty="0" smtClean="0"/>
              <a:t> 1.0</a:t>
            </a:r>
          </a:p>
          <a:p>
            <a:r>
              <a:rPr lang="en-US" baseline="0" dirty="0" smtClean="0"/>
              <a:t>-Unlimited test runs for free on simulator or local device!</a:t>
            </a:r>
          </a:p>
          <a:p>
            <a:endParaRPr lang="en-US" baseline="0" dirty="0" smtClean="0"/>
          </a:p>
          <a:p>
            <a:r>
              <a:rPr lang="en-US" baseline="0" dirty="0" smtClean="0"/>
              <a:t>Test Recorder</a:t>
            </a:r>
          </a:p>
          <a:p>
            <a:r>
              <a:rPr lang="en-US" baseline="0" dirty="0" smtClean="0"/>
              <a:t>-Easily create tests with a tap of your app </a:t>
            </a:r>
          </a:p>
          <a:p>
            <a:r>
              <a:rPr lang="en-US" baseline="0" dirty="0" smtClean="0"/>
              <a:t>-Copy out test or upload to test cloud</a:t>
            </a:r>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52</a:t>
            </a:fld>
            <a:endParaRPr lang="en-US"/>
          </a:p>
        </p:txBody>
      </p:sp>
    </p:spTree>
    <p:extLst>
      <p:ext uri="{BB962C8B-B14F-4D97-AF65-F5344CB8AC3E}">
        <p14:creationId xmlns:p14="http://schemas.microsoft.com/office/powerpoint/2010/main" val="2077038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13104171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55</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The point I am making is that</a:t>
            </a:r>
            <a:r>
              <a:rPr lang="en-AU" baseline="0" dirty="0" smtClean="0"/>
              <a:t> for many people the device they choose to have is almost an extension of their person and they feel very passionate about it.</a:t>
            </a:r>
          </a:p>
          <a:p>
            <a:endParaRPr lang="en-AU" dirty="0" smtClean="0"/>
          </a:p>
          <a:p>
            <a:r>
              <a:rPr lang="en-AU" dirty="0" smtClean="0"/>
              <a:t>To the point, sometimes, that a bad words might be fighting</a:t>
            </a:r>
            <a:r>
              <a:rPr lang="en-AU" baseline="0" dirty="0" smtClean="0"/>
              <a:t> words.</a:t>
            </a:r>
          </a:p>
          <a:p>
            <a:endParaRPr lang="en-AU" baseline="0" dirty="0" smtClean="0"/>
          </a:p>
          <a:p>
            <a:r>
              <a:rPr lang="en-AU" baseline="0" dirty="0" smtClean="0"/>
              <a:t>* Play video *</a:t>
            </a:r>
            <a:endParaRPr lang="en-AU" dirty="0" smtClean="0"/>
          </a:p>
          <a:p>
            <a:endParaRPr lang="en-AU" dirty="0" smtClean="0"/>
          </a:p>
          <a:p>
            <a:r>
              <a:rPr lang="en-AU" dirty="0" smtClean="0"/>
              <a:t>Note after the video</a:t>
            </a:r>
            <a:r>
              <a:rPr lang="en-AU" baseline="0" dirty="0" smtClean="0"/>
              <a:t> that you love that in half way through it has “do not attempt” in small font at the bottom of the screen.</a:t>
            </a:r>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61484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56</a:t>
            </a:fld>
            <a:endParaRPr lang="en-US"/>
          </a:p>
        </p:txBody>
      </p:sp>
    </p:spTree>
    <p:extLst>
      <p:ext uri="{BB962C8B-B14F-4D97-AF65-F5344CB8AC3E}">
        <p14:creationId xmlns:p14="http://schemas.microsoft.com/office/powerpoint/2010/main" val="136960272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57</a:t>
            </a:fld>
            <a:endParaRPr lang="en-US"/>
          </a:p>
        </p:txBody>
      </p:sp>
    </p:spTree>
    <p:extLst>
      <p:ext uri="{BB962C8B-B14F-4D97-AF65-F5344CB8AC3E}">
        <p14:creationId xmlns:p14="http://schemas.microsoft.com/office/powerpoint/2010/main" val="1665204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58</a:t>
            </a:fld>
            <a:endParaRPr lang="en-US"/>
          </a:p>
        </p:txBody>
      </p:sp>
    </p:spTree>
    <p:extLst>
      <p:ext uri="{BB962C8B-B14F-4D97-AF65-F5344CB8AC3E}">
        <p14:creationId xmlns:p14="http://schemas.microsoft.com/office/powerpoint/2010/main" val="564325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Xamarin.Insights</a:t>
            </a:r>
            <a:r>
              <a:rPr lang="en-US" dirty="0" smtClean="0"/>
              <a:t>,</a:t>
            </a:r>
            <a:r>
              <a:rPr lang="en-US" baseline="0" dirty="0" smtClean="0"/>
              <a:t> currently in preview, enables us to support all of our apps from a full cross platform API.</a:t>
            </a:r>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59</a:t>
            </a:fld>
            <a:endParaRPr lang="en-US"/>
          </a:p>
        </p:txBody>
      </p:sp>
    </p:spTree>
    <p:extLst>
      <p:ext uri="{BB962C8B-B14F-4D97-AF65-F5344CB8AC3E}">
        <p14:creationId xmlns:p14="http://schemas.microsoft.com/office/powerpoint/2010/main" val="10105289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794508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17E3ADE-F77E-D840-8786-3A1F7C089F72}" type="slidenum">
              <a:rPr lang="en-US" smtClean="0"/>
              <a:t>63</a:t>
            </a:fld>
            <a:endParaRPr lang="en-US"/>
          </a:p>
        </p:txBody>
      </p:sp>
    </p:spTree>
    <p:extLst>
      <p:ext uri="{BB962C8B-B14F-4D97-AF65-F5344CB8AC3E}">
        <p14:creationId xmlns:p14="http://schemas.microsoft.com/office/powerpoint/2010/main" val="16614081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is your complete</a:t>
            </a:r>
            <a:r>
              <a:rPr lang="en-US" baseline="0" dirty="0" smtClean="0"/>
              <a:t> mobile solution.</a:t>
            </a:r>
          </a:p>
          <a:p>
            <a:endParaRPr lang="en-US" baseline="0" dirty="0" smtClean="0"/>
          </a:p>
          <a:p>
            <a:r>
              <a:rPr lang="en-US" baseline="0" dirty="0" smtClean="0"/>
              <a:t>Xamarin Platform is usually what you hear about which is building native iOS, Android, Mac, and Windows Apps all in C#</a:t>
            </a:r>
          </a:p>
          <a:p>
            <a:endParaRPr lang="en-US" baseline="0" dirty="0" smtClean="0"/>
          </a:p>
          <a:p>
            <a:r>
              <a:rPr lang="en-US" baseline="0" dirty="0" smtClean="0"/>
              <a:t>However Xamarin offers a wide range of products for developers to go mobile including Test Cloud, Insights, and a way to learn all of mobile with University.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3/27/2017 8:25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9284906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 started today with free 30 day trial of Xamarin</a:t>
            </a:r>
            <a:r>
              <a:rPr lang="en-US" baseline="0" dirty="0" smtClean="0"/>
              <a:t> at xamarin.com</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66</a:t>
            </a:fld>
            <a:endParaRPr lang="en-US"/>
          </a:p>
        </p:txBody>
      </p:sp>
    </p:spTree>
    <p:extLst>
      <p:ext uri="{BB962C8B-B14F-4D97-AF65-F5344CB8AC3E}">
        <p14:creationId xmlns:p14="http://schemas.microsoft.com/office/powerpoint/2010/main" val="6490227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charset="0"/>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67</a:t>
            </a:fld>
            <a:endParaRPr lang="en-US">
              <a:solidFill>
                <a:prstClr val="black"/>
              </a:solidFill>
            </a:endParaRPr>
          </a:p>
        </p:txBody>
      </p:sp>
    </p:spTree>
    <p:extLst>
      <p:ext uri="{BB962C8B-B14F-4D97-AF65-F5344CB8AC3E}">
        <p14:creationId xmlns:p14="http://schemas.microsoft.com/office/powerpoint/2010/main" val="7733198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7E3ADE-F77E-D840-8786-3A1F7C089F72}" type="slidenum">
              <a:rPr lang="en-US" smtClean="0"/>
              <a:t>68</a:t>
            </a:fld>
            <a:endParaRPr lang="en-US"/>
          </a:p>
        </p:txBody>
      </p:sp>
    </p:spTree>
    <p:extLst>
      <p:ext uri="{BB962C8B-B14F-4D97-AF65-F5344CB8AC3E}">
        <p14:creationId xmlns:p14="http://schemas.microsoft.com/office/powerpoint/2010/main" val="214602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066392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3/27/2017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735079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dirty="0" smtClean="0"/>
              <a:t>Globally, half of employers will require BYOD by 2017.</a:t>
            </a:r>
          </a:p>
          <a:p>
            <a:endParaRPr lang="en-AU" sz="1400" b="0" i="0" kern="1200" dirty="0" smtClean="0">
              <a:solidFill>
                <a:schemeClr val="tx1"/>
              </a:solidFill>
              <a:effectLst/>
              <a:latin typeface="Segoe UI Light" pitchFamily="34" charset="0"/>
              <a:ea typeface="+mn-ea"/>
              <a:cs typeface="+mn-cs"/>
            </a:endParaRPr>
          </a:p>
          <a:p>
            <a:r>
              <a:rPr lang="en-AU" sz="1400" b="0" i="0" kern="1200" dirty="0" smtClean="0">
                <a:solidFill>
                  <a:schemeClr val="tx1"/>
                </a:solidFill>
                <a:effectLst/>
                <a:latin typeface="Segoe UI Light" pitchFamily="34" charset="0"/>
                <a:ea typeface="+mn-ea"/>
                <a:cs typeface="+mn-cs"/>
              </a:rPr>
              <a:t>Ask audience who works at a business where they BYOD</a:t>
            </a:r>
            <a:r>
              <a:rPr lang="en-AU" sz="1400" b="0" i="0" kern="1200" baseline="0" dirty="0" smtClean="0">
                <a:solidFill>
                  <a:schemeClr val="tx1"/>
                </a:solidFill>
                <a:effectLst/>
                <a:latin typeface="Segoe UI Light" pitchFamily="34" charset="0"/>
                <a:ea typeface="+mn-ea"/>
                <a:cs typeface="+mn-cs"/>
              </a:rPr>
              <a:t> (even unofficially).</a:t>
            </a:r>
            <a:endParaRPr lang="en-AU" sz="14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endParaRPr lang="en-AU" sz="900" b="0" i="0" kern="1200" dirty="0" smtClean="0">
              <a:solidFill>
                <a:schemeClr val="tx1"/>
              </a:solidFill>
              <a:effectLst/>
              <a:latin typeface="Segoe UI Light" pitchFamily="34" charset="0"/>
              <a:ea typeface="+mn-ea"/>
              <a:cs typeface="+mn-cs"/>
            </a:endParaRPr>
          </a:p>
          <a:p>
            <a:r>
              <a:rPr lang="en-AU" sz="900" b="0" i="0" kern="1200" dirty="0" smtClean="0">
                <a:solidFill>
                  <a:schemeClr val="tx1"/>
                </a:solidFill>
                <a:effectLst/>
                <a:latin typeface="Segoe UI Light" pitchFamily="34" charset="0"/>
                <a:ea typeface="+mn-ea"/>
                <a:cs typeface="+mn-cs"/>
              </a:rPr>
              <a:t>3: Bring Your Own Device: The Facts and the Future:</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http://www.gartner.com/DisplayDocument?id=2422315</a:t>
            </a:r>
            <a:endParaRPr lang="en-AU" dirty="0" smtClean="0"/>
          </a:p>
          <a:p>
            <a:r>
              <a:rPr lang="en-AU" dirty="0" smtClean="0"/>
              <a:t>	- Consumption of video on</a:t>
            </a:r>
            <a:r>
              <a:rPr lang="en-AU" baseline="0" dirty="0" smtClean="0"/>
              <a:t> mobile devices for work purposes.</a:t>
            </a:r>
          </a:p>
          <a:p>
            <a:r>
              <a:rPr lang="en-AU" baseline="0" dirty="0" smtClean="0"/>
              <a:t>	- By 2014 90% of organisations will support corporate apps on a range of personal devices.</a:t>
            </a:r>
            <a:endParaRPr lang="en-AU" dirty="0" smtClean="0"/>
          </a:p>
          <a:p>
            <a:endParaRPr lang="en-AU" dirty="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8184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smtClean="0"/>
              <a:t>Over 60% of Information Workers will interact with content applications via a mobile device by 2015.</a:t>
            </a:r>
          </a:p>
          <a:p>
            <a:endParaRPr lang="en-AU" sz="90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How to Take Video Mobile With Enterprise Video Content Management:</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http://www.gartner.com/DisplayDocument?id=2516615</a:t>
            </a:r>
            <a:endParaRPr lang="en-AU"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3861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dirty="0" smtClean="0"/>
              <a:t>By 2016</a:t>
            </a:r>
            <a:r>
              <a:rPr lang="en-AU" sz="900" baseline="0" dirty="0" smtClean="0"/>
              <a:t> half of these initiatives will have failed due to lack of true BYOD support.</a:t>
            </a:r>
            <a:endParaRPr lang="en-AU" sz="900" dirty="0" smtClean="0"/>
          </a:p>
          <a:p>
            <a:endParaRPr lang="en-AU" sz="90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AU" sz="900" b="0" i="0" kern="1200" dirty="0" smtClean="0">
                <a:solidFill>
                  <a:schemeClr val="tx1"/>
                </a:solidFill>
                <a:effectLst/>
                <a:latin typeface="Segoe UI Light" pitchFamily="34" charset="0"/>
                <a:ea typeface="+mn-ea"/>
                <a:cs typeface="+mn-cs"/>
              </a:rPr>
              <a:t>How to Take Video Mobile With Enterprise Video Content Management:</a:t>
            </a:r>
            <a:r>
              <a:rPr lang="en-AU" sz="900" b="0" i="0" kern="1200" baseline="0" dirty="0" smtClean="0">
                <a:solidFill>
                  <a:schemeClr val="tx1"/>
                </a:solidFill>
                <a:effectLst/>
                <a:latin typeface="Segoe UI Light" pitchFamily="34" charset="0"/>
                <a:ea typeface="+mn-ea"/>
                <a:cs typeface="+mn-cs"/>
              </a:rPr>
              <a:t> </a:t>
            </a:r>
            <a:r>
              <a:rPr lang="en-AU" dirty="0" smtClean="0">
                <a:hlinkClick r:id="rId3"/>
              </a:rPr>
              <a:t>http://www.gartner.com/DisplayDocument?id=2516615</a:t>
            </a:r>
            <a:endParaRPr lang="en-AU" dirty="0" smtClean="0"/>
          </a:p>
        </p:txBody>
      </p:sp>
      <p:sp>
        <p:nvSpPr>
          <p:cNvPr id="4" name="Header Placeholder 3"/>
          <p:cNvSpPr>
            <a:spLocks noGrp="1"/>
          </p:cNvSpPr>
          <p:nvPr>
            <p:ph type="hdr" sz="quarter" idx="10"/>
          </p:nvPr>
        </p:nvSpPr>
        <p:spPr/>
        <p:txBody>
          <a:bodyPr/>
          <a:lstStyle/>
          <a:p>
            <a:r>
              <a:rPr lang="en-US" smtClean="0"/>
              <a:t>TechEd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t>3/27/2017 8:25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192508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783540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smtClean="0"/>
              <a:t>Speaker Name</a:t>
            </a:r>
          </a:p>
          <a:p>
            <a:pPr lvl="0"/>
            <a:r>
              <a:rPr lang="en-US" dirty="0" smtClean="0"/>
              <a:t>Presenter Title</a:t>
            </a:r>
          </a:p>
          <a:p>
            <a:pPr lvl="0"/>
            <a:r>
              <a:rPr lang="en-US" dirty="0" smtClean="0"/>
              <a:t>Presenter Contact</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smtClean="0"/>
              <a:t>Session Code Here</a:t>
            </a: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257587" y="5670380"/>
            <a:ext cx="3665174" cy="888023"/>
          </a:xfrm>
          <a:prstGeom prst="rect">
            <a:avLst/>
          </a:prstGeom>
        </p:spPr>
      </p:pic>
    </p:spTree>
    <p:extLst>
      <p:ext uri="{BB962C8B-B14F-4D97-AF65-F5344CB8AC3E}">
        <p14:creationId xmlns:p14="http://schemas.microsoft.com/office/powerpoint/2010/main" val="1600515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93698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smtClean="0"/>
              <a:t>Click to edit Master title style</a:t>
            </a:r>
            <a:endParaRPr lang="en-US" dirty="0"/>
          </a:p>
        </p:txBody>
      </p:sp>
    </p:spTree>
    <p:extLst>
      <p:ext uri="{BB962C8B-B14F-4D97-AF65-F5344CB8AC3E}">
        <p14:creationId xmlns:p14="http://schemas.microsoft.com/office/powerpoint/2010/main" val="350322227"/>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43124030"/>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3740418"/>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1126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3600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7110498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6377908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4488029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67169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409503"/>
      </p:ext>
    </p:extLst>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a:xfrm>
            <a:off x="11306157" y="6099698"/>
            <a:ext cx="407895" cy="365125"/>
          </a:xfrm>
          <a:prstGeom prst="rect">
            <a:avLst/>
          </a:prstGeom>
        </p:spPr>
        <p:txBody>
          <a:bodyPr/>
          <a:lstStyle/>
          <a:p>
            <a:fld id="{72791EF6-4CC3-A645-99B4-EB889446B386}" type="slidenum">
              <a:rPr lang="en-US" smtClean="0"/>
              <a:pPr/>
              <a:t>‹#›</a:t>
            </a:fld>
            <a:endParaRPr lang="en-US" dirty="0"/>
          </a:p>
        </p:txBody>
      </p:sp>
    </p:spTree>
    <p:extLst>
      <p:ext uri="{BB962C8B-B14F-4D97-AF65-F5344CB8AC3E}">
        <p14:creationId xmlns:p14="http://schemas.microsoft.com/office/powerpoint/2010/main" val="58212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205203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60503663"/>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171325827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3pPr>
              <a:defRPr sz="2353"/>
            </a:lvl3pPr>
            <a:lvl4pPr>
              <a:defRPr sz="1961"/>
            </a:lvl4pPr>
            <a:lvl5pPr>
              <a:defRPr sz="1961"/>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6837427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35896"/>
            <a:ext cx="11653522" cy="4931036"/>
          </a:xfrm>
        </p:spPr>
        <p:txBody>
          <a:bodyPr wrap="square">
            <a:noAutofit/>
          </a:bodyPr>
          <a:lstStyle>
            <a:lvl1pPr marL="0" indent="0">
              <a:buNone/>
              <a:defRPr/>
            </a:lvl1pPr>
            <a:lvl2pPr marL="336145" indent="0">
              <a:buNone/>
              <a:defRPr/>
            </a:lvl2pPr>
            <a:lvl3pPr marL="560241" indent="0">
              <a:buNone/>
              <a:defRPr sz="2353"/>
            </a:lvl3pPr>
            <a:lvl4pPr marL="784338" indent="0">
              <a:buNone/>
              <a:defRPr sz="1961"/>
            </a:lvl4pPr>
            <a:lvl5pPr marL="1008434" indent="0">
              <a:buNone/>
              <a:defRPr sz="1961"/>
            </a:lvl5pPr>
          </a:lstStyle>
          <a:p>
            <a:pPr lvl="0"/>
            <a:r>
              <a:rPr lang="en-US" dirty="0" smtClean="0"/>
              <a:t>Click to edit Master text styles</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81969091"/>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smtClean="0"/>
              <a:t>Click to edit Master title style</a:t>
            </a:r>
            <a:endParaRPr lang="en-US" dirty="0"/>
          </a:p>
        </p:txBody>
      </p:sp>
    </p:spTree>
    <p:extLst>
      <p:ext uri="{BB962C8B-B14F-4D97-AF65-F5344CB8AC3E}">
        <p14:creationId xmlns:p14="http://schemas.microsoft.com/office/powerpoint/2010/main" val="140995970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37322634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smtClean="0"/>
              <a:t>Click to edit Master text styles</a:t>
            </a:r>
          </a:p>
          <a:p>
            <a:pPr marL="0" lvl="1" indent="0" algn="l" defTabSz="896157" rtl="0" eaLnBrk="1" latinLnBrk="0" hangingPunct="1">
              <a:spcBef>
                <a:spcPct val="20000"/>
              </a:spcBef>
              <a:spcAft>
                <a:spcPts val="800"/>
              </a:spcAft>
              <a:buFont typeface="Arial" pitchFamily="34" charset="0"/>
              <a:buNone/>
            </a:pPr>
            <a:r>
              <a:rPr lang="en-US" smtClean="0"/>
              <a:t>Second level</a:t>
            </a:r>
          </a:p>
          <a:p>
            <a:pPr marL="0" lvl="2" indent="0" algn="l" defTabSz="896157" rtl="0" eaLnBrk="1" latinLnBrk="0" hangingPunct="1">
              <a:spcBef>
                <a:spcPct val="20000"/>
              </a:spcBef>
              <a:spcAft>
                <a:spcPts val="800"/>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90892921"/>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1192379"/>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240621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 id="2147483709" r:id="rId4"/>
    <p:sldLayoutId id="2147483710" r:id="rId5"/>
    <p:sldLayoutId id="2147483665" r:id="rId6"/>
    <p:sldLayoutId id="2147483666" r:id="rId7"/>
    <p:sldLayoutId id="2147483670" r:id="rId8"/>
    <p:sldLayoutId id="2147483671" r:id="rId9"/>
    <p:sldLayoutId id="2147483677" r:id="rId10"/>
    <p:sldLayoutId id="2147483679" r:id="rId11"/>
    <p:sldLayoutId id="2147483706" r:id="rId12"/>
    <p:sldLayoutId id="2147483708" r:id="rId13"/>
    <p:sldLayoutId id="2147483738" r:id="rId14"/>
    <p:sldLayoutId id="2147483740" r:id="rId15"/>
    <p:sldLayoutId id="2147483741" r:id="rId16"/>
    <p:sldLayoutId id="2147483742" r:id="rId17"/>
    <p:sldLayoutId id="2147483743" r:id="rId18"/>
    <p:sldLayoutId id="2147483744" r:id="rId19"/>
    <p:sldLayoutId id="2147483745" r:id="rId20"/>
    <p:sldLayoutId id="2147483746" r:id="rId21"/>
  </p:sldLayoutIdLst>
  <p:transition>
    <p:fade/>
  </p:transition>
  <p:timing>
    <p:tnLst>
      <p:par>
        <p:cTn id="1" dur="indefinite" restart="never" nodeType="tmRoot"/>
      </p:par>
    </p:tnLst>
  </p:timing>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image" Target="../media/image18.gif"/><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7.xml"/><Relationship Id="rId1" Type="http://schemas.openxmlformats.org/officeDocument/2006/relationships/slideLayout" Target="../slideLayouts/slideLayout10.xml"/><Relationship Id="rId5" Type="http://schemas.openxmlformats.org/officeDocument/2006/relationships/image" Target="../media/image36.emf"/><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36.emf"/><Relationship Id="rId4" Type="http://schemas.openxmlformats.org/officeDocument/2006/relationships/image" Target="../media/image35.emf"/></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39.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chart" Target="../charts/char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46.emf"/><Relationship Id="rId4" Type="http://schemas.openxmlformats.org/officeDocument/2006/relationships/image" Target="../media/image4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42.xml"/><Relationship Id="rId1" Type="http://schemas.openxmlformats.org/officeDocument/2006/relationships/slideLayout" Target="../slideLayouts/slideLayout10.xml"/><Relationship Id="rId4" Type="http://schemas.openxmlformats.org/officeDocument/2006/relationships/image" Target="../media/image35.emf"/></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4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7.xml"/><Relationship Id="rId1" Type="http://schemas.openxmlformats.org/officeDocument/2006/relationships/slideLayout" Target="../slideLayouts/slideLayout10.xml"/><Relationship Id="rId5" Type="http://schemas.openxmlformats.org/officeDocument/2006/relationships/image" Target="../media/image74.emf"/><Relationship Id="rId4" Type="http://schemas.openxmlformats.org/officeDocument/2006/relationships/image" Target="../media/image73.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55.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79.tiff"/><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9.xml"/><Relationship Id="rId1" Type="http://schemas.openxmlformats.org/officeDocument/2006/relationships/slideLayout" Target="../slideLayouts/slideLayout20.xml"/><Relationship Id="rId4" Type="http://schemas.openxmlformats.org/officeDocument/2006/relationships/image" Target="../media/image94.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203837" cy="6858000"/>
          </a:xfrm>
          <a:prstGeom prst="rect">
            <a:avLst/>
          </a:prstGeom>
          <a:solidFill>
            <a:srgbClr val="27A5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itle 11"/>
          <p:cNvSpPr txBox="1">
            <a:spLocks/>
          </p:cNvSpPr>
          <p:nvPr/>
        </p:nvSpPr>
        <p:spPr>
          <a:xfrm>
            <a:off x="6190864" y="-2089927"/>
            <a:ext cx="3518227" cy="969791"/>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733" dirty="0">
                <a:solidFill>
                  <a:schemeClr val="bg1"/>
                </a:solidFill>
              </a:rPr>
              <a:t>The future of apps</a:t>
            </a:r>
          </a:p>
        </p:txBody>
      </p:sp>
      <p:sp>
        <p:nvSpPr>
          <p:cNvPr id="9" name="Title 11"/>
          <p:cNvSpPr txBox="1">
            <a:spLocks/>
          </p:cNvSpPr>
          <p:nvPr/>
        </p:nvSpPr>
        <p:spPr>
          <a:xfrm>
            <a:off x="10772976" y="-2240274"/>
            <a:ext cx="1258667" cy="96979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pPr algn="r"/>
            <a:r>
              <a:rPr lang="en-US" sz="11466" dirty="0">
                <a:solidFill>
                  <a:schemeClr val="bg1"/>
                </a:solidFill>
              </a:rPr>
              <a:t>4</a:t>
            </a:r>
          </a:p>
        </p:txBody>
      </p:sp>
      <p:sp>
        <p:nvSpPr>
          <p:cNvPr id="10" name="Title 11"/>
          <p:cNvSpPr txBox="1">
            <a:spLocks/>
          </p:cNvSpPr>
          <p:nvPr/>
        </p:nvSpPr>
        <p:spPr>
          <a:xfrm>
            <a:off x="965980" y="4960749"/>
            <a:ext cx="4300287"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2667" b="1" dirty="0" err="1" smtClean="0">
                <a:solidFill>
                  <a:schemeClr val="bg1"/>
                </a:solidFill>
                <a:latin typeface="Segoe UI" charset="0"/>
                <a:ea typeface="Segoe UI" charset="0"/>
                <a:cs typeface="Segoe UI" charset="0"/>
              </a:rPr>
              <a:t>Hardik</a:t>
            </a:r>
            <a:r>
              <a:rPr lang="en-US" sz="2667" b="1" dirty="0" smtClean="0">
                <a:solidFill>
                  <a:schemeClr val="bg1"/>
                </a:solidFill>
                <a:latin typeface="Segoe UI" charset="0"/>
                <a:ea typeface="Segoe UI" charset="0"/>
                <a:cs typeface="Segoe UI" charset="0"/>
              </a:rPr>
              <a:t> </a:t>
            </a:r>
            <a:r>
              <a:rPr lang="en-US" sz="2667" dirty="0" smtClean="0">
                <a:solidFill>
                  <a:schemeClr val="bg1"/>
                </a:solidFill>
                <a:latin typeface="Segoe UI" charset="0"/>
                <a:ea typeface="Segoe UI" charset="0"/>
                <a:cs typeface="Segoe UI" charset="0"/>
              </a:rPr>
              <a:t>Mistry</a:t>
            </a:r>
            <a:endParaRPr lang="en-US" sz="2667" dirty="0">
              <a:solidFill>
                <a:schemeClr val="bg1"/>
              </a:solidFill>
            </a:endParaRPr>
          </a:p>
        </p:txBody>
      </p:sp>
      <p:sp>
        <p:nvSpPr>
          <p:cNvPr id="13" name="Title 11"/>
          <p:cNvSpPr txBox="1">
            <a:spLocks/>
          </p:cNvSpPr>
          <p:nvPr/>
        </p:nvSpPr>
        <p:spPr>
          <a:xfrm>
            <a:off x="978548" y="5375967"/>
            <a:ext cx="4466287" cy="51565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960" dirty="0" smtClean="0">
                <a:solidFill>
                  <a:schemeClr val="bg1"/>
                </a:solidFill>
              </a:rPr>
              <a:t>Technology Consultant, Mobility &amp; Cloud</a:t>
            </a:r>
            <a:endParaRPr lang="en-US" sz="1960" dirty="0">
              <a:solidFill>
                <a:schemeClr val="bg1"/>
              </a:solidFill>
            </a:endParaRPr>
          </a:p>
        </p:txBody>
      </p:sp>
      <p:grpSp>
        <p:nvGrpSpPr>
          <p:cNvPr id="3" name="Group 2"/>
          <p:cNvGrpSpPr/>
          <p:nvPr/>
        </p:nvGrpSpPr>
        <p:grpSpPr>
          <a:xfrm>
            <a:off x="3314422" y="1876394"/>
            <a:ext cx="5064141" cy="1536933"/>
            <a:chOff x="2485816" y="1407295"/>
            <a:chExt cx="3798106" cy="1152700"/>
          </a:xfrm>
        </p:grpSpPr>
        <p:pic>
          <p:nvPicPr>
            <p:cNvPr id="14" name="Picture 13"/>
            <p:cNvPicPr>
              <a:picLocks noChangeAspect="1"/>
            </p:cNvPicPr>
            <p:nvPr/>
          </p:nvPicPr>
          <p:blipFill>
            <a:blip r:embed="rId3"/>
            <a:stretch>
              <a:fillRect/>
            </a:stretch>
          </p:blipFill>
          <p:spPr>
            <a:xfrm>
              <a:off x="2485816" y="1407295"/>
              <a:ext cx="3456707" cy="787259"/>
            </a:xfrm>
            <a:prstGeom prst="rect">
              <a:avLst/>
            </a:prstGeom>
          </p:spPr>
        </p:pic>
        <p:sp>
          <p:nvSpPr>
            <p:cNvPr id="16" name="Title 11"/>
            <p:cNvSpPr txBox="1">
              <a:spLocks/>
            </p:cNvSpPr>
            <p:nvPr/>
          </p:nvSpPr>
          <p:spPr>
            <a:xfrm>
              <a:off x="5959457" y="1433877"/>
              <a:ext cx="324465"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733" dirty="0">
                  <a:solidFill>
                    <a:schemeClr val="bg1"/>
                  </a:solidFill>
                </a:rPr>
                <a:t>4</a:t>
              </a:r>
            </a:p>
          </p:txBody>
        </p:sp>
        <p:sp>
          <p:nvSpPr>
            <p:cNvPr id="17" name="Title 11"/>
            <p:cNvSpPr txBox="1">
              <a:spLocks/>
            </p:cNvSpPr>
            <p:nvPr/>
          </p:nvSpPr>
          <p:spPr>
            <a:xfrm>
              <a:off x="3520714" y="2173256"/>
              <a:ext cx="2563827" cy="386739"/>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3200" dirty="0">
                  <a:solidFill>
                    <a:schemeClr val="bg1"/>
                  </a:solidFill>
                </a:rPr>
                <a:t>The future of apps</a:t>
              </a:r>
            </a:p>
          </p:txBody>
        </p:sp>
      </p:grpSp>
      <p:sp>
        <p:nvSpPr>
          <p:cNvPr id="18" name="Title 11"/>
          <p:cNvSpPr txBox="1">
            <a:spLocks/>
          </p:cNvSpPr>
          <p:nvPr/>
        </p:nvSpPr>
        <p:spPr>
          <a:xfrm>
            <a:off x="991118" y="5791185"/>
            <a:ext cx="2800185" cy="51565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2700" kern="1200">
                <a:solidFill>
                  <a:srgbClr val="27A5BE"/>
                </a:solidFill>
                <a:latin typeface="Segoe UI Light" charset="0"/>
                <a:ea typeface="Segoe UI Light" charset="0"/>
                <a:cs typeface="Segoe UI Light" charset="0"/>
              </a:defRPr>
            </a:lvl1pPr>
          </a:lstStyle>
          <a:p>
            <a:r>
              <a:rPr lang="en-US" sz="1867" dirty="0" smtClean="0">
                <a:solidFill>
                  <a:schemeClr val="bg1"/>
                </a:solidFill>
              </a:rPr>
              <a:t>@mistryhardik05</a:t>
            </a:r>
            <a:endParaRPr lang="en-US" sz="1867" dirty="0">
              <a:solidFill>
                <a:schemeClr val="bg1"/>
              </a:solidFill>
            </a:endParaRPr>
          </a:p>
        </p:txBody>
      </p:sp>
    </p:spTree>
    <p:extLst>
      <p:ext uri="{BB962C8B-B14F-4D97-AF65-F5344CB8AC3E}">
        <p14:creationId xmlns:p14="http://schemas.microsoft.com/office/powerpoint/2010/main" val="1798275417"/>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Didn’t HTML5 solve this?</a:t>
            </a:r>
            <a:endParaRPr lang="en-AU" dirty="0"/>
          </a:p>
        </p:txBody>
      </p:sp>
      <p:sp>
        <p:nvSpPr>
          <p:cNvPr id="3" name="Text Placeholder 2"/>
          <p:cNvSpPr>
            <a:spLocks noGrp="1"/>
          </p:cNvSpPr>
          <p:nvPr>
            <p:ph type="body" sz="quarter" idx="10"/>
          </p:nvPr>
        </p:nvSpPr>
        <p:spPr>
          <a:xfrm>
            <a:off x="269239" y="1189495"/>
            <a:ext cx="11653523" cy="3137953"/>
          </a:xfrm>
        </p:spPr>
        <p:txBody>
          <a:bodyPr/>
          <a:lstStyle/>
          <a:p>
            <a:r>
              <a:rPr lang="en-AU" dirty="0" smtClean="0"/>
              <a:t/>
            </a:r>
            <a:br>
              <a:rPr lang="en-AU" dirty="0" smtClean="0"/>
            </a:br>
            <a:r>
              <a:rPr lang="en-AU" dirty="0" smtClean="0"/>
              <a:t>Complicates build for some use cases.</a:t>
            </a:r>
          </a:p>
          <a:p>
            <a:endParaRPr lang="en-AU" dirty="0"/>
          </a:p>
          <a:p>
            <a:r>
              <a:rPr lang="en-AU" dirty="0"/>
              <a:t>Patchy or varied support for some features </a:t>
            </a:r>
            <a:br>
              <a:rPr lang="en-AU" dirty="0"/>
            </a:br>
            <a:r>
              <a:rPr lang="en-AU" dirty="0"/>
              <a:t>cross-browser or </a:t>
            </a:r>
            <a:r>
              <a:rPr lang="en-AU" dirty="0" err="1"/>
              <a:t>webview</a:t>
            </a:r>
            <a:r>
              <a:rPr lang="en-AU" dirty="0" smtClean="0"/>
              <a:t>.</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Tree>
    <p:extLst>
      <p:ext uri="{BB962C8B-B14F-4D97-AF65-F5344CB8AC3E}">
        <p14:creationId xmlns:p14="http://schemas.microsoft.com/office/powerpoint/2010/main" val="3446999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What are the top 2 mobile browsers?</a:t>
            </a:r>
            <a:endParaRPr lang="en-AU" dirty="0"/>
          </a:p>
        </p:txBody>
      </p:sp>
      <p:sp>
        <p:nvSpPr>
          <p:cNvPr id="3" name="Text Placeholder 2"/>
          <p:cNvSpPr>
            <a:spLocks noGrp="1"/>
          </p:cNvSpPr>
          <p:nvPr>
            <p:ph type="body" sz="quarter" idx="10"/>
          </p:nvPr>
        </p:nvSpPr>
        <p:spPr>
          <a:xfrm>
            <a:off x="269239" y="1189495"/>
            <a:ext cx="11653523" cy="2715537"/>
          </a:xfrm>
        </p:spPr>
        <p:txBody>
          <a:bodyPr/>
          <a:lstStyle/>
          <a:p>
            <a:endParaRPr lang="en-AU" dirty="0"/>
          </a:p>
          <a:p>
            <a:r>
              <a:rPr lang="en-AU" dirty="0" smtClean="0"/>
              <a:t>Safari</a:t>
            </a:r>
          </a:p>
          <a:p>
            <a:endParaRPr lang="en-AU" dirty="0"/>
          </a:p>
          <a:p>
            <a:r>
              <a:rPr lang="en-AU" dirty="0" smtClean="0"/>
              <a:t>Android </a:t>
            </a:r>
            <a:r>
              <a:rPr lang="en-AU" dirty="0" err="1" smtClean="0"/>
              <a:t>Webkit</a:t>
            </a:r>
            <a:endParaRPr lang="en-AU"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Tree>
    <p:extLst>
      <p:ext uri="{BB962C8B-B14F-4D97-AF65-F5344CB8AC3E}">
        <p14:creationId xmlns:p14="http://schemas.microsoft.com/office/powerpoint/2010/main" val="18375105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Windows Phone 8</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6" name="Picture 5"/>
          <p:cNvPicPr>
            <a:picLocks noChangeAspect="1"/>
          </p:cNvPicPr>
          <p:nvPr/>
        </p:nvPicPr>
        <p:blipFill>
          <a:blip r:embed="rId4"/>
          <a:stretch>
            <a:fillRect/>
          </a:stretch>
        </p:blipFill>
        <p:spPr>
          <a:xfrm>
            <a:off x="2919339" y="1523004"/>
            <a:ext cx="5859175" cy="5149665"/>
          </a:xfrm>
          <a:prstGeom prst="rect">
            <a:avLst/>
          </a:prstGeom>
        </p:spPr>
      </p:pic>
    </p:spTree>
    <p:extLst>
      <p:ext uri="{BB962C8B-B14F-4D97-AF65-F5344CB8AC3E}">
        <p14:creationId xmlns:p14="http://schemas.microsoft.com/office/powerpoint/2010/main" val="1118141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t>iOS</a:t>
            </a:r>
            <a:r>
              <a:rPr lang="en-AU" dirty="0" smtClean="0"/>
              <a:t> 6</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5" name="Picture 4"/>
          <p:cNvPicPr>
            <a:picLocks noChangeAspect="1"/>
          </p:cNvPicPr>
          <p:nvPr/>
        </p:nvPicPr>
        <p:blipFill>
          <a:blip r:embed="rId4"/>
          <a:stretch>
            <a:fillRect/>
          </a:stretch>
        </p:blipFill>
        <p:spPr>
          <a:xfrm>
            <a:off x="2284007" y="1332481"/>
            <a:ext cx="7046026" cy="5204576"/>
          </a:xfrm>
          <a:prstGeom prst="rect">
            <a:avLst/>
          </a:prstGeom>
        </p:spPr>
      </p:pic>
    </p:spTree>
    <p:extLst>
      <p:ext uri="{BB962C8B-B14F-4D97-AF65-F5344CB8AC3E}">
        <p14:creationId xmlns:p14="http://schemas.microsoft.com/office/powerpoint/2010/main" val="4019831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Android 4.1.2</a:t>
            </a:r>
            <a:endParaRPr lang="en-AU" dirty="0"/>
          </a:p>
        </p:txBody>
      </p:sp>
      <p:sp>
        <p:nvSpPr>
          <p:cNvPr id="3" name="Text Placeholder 2"/>
          <p:cNvSpPr>
            <a:spLocks noGrp="1"/>
          </p:cNvSpPr>
          <p:nvPr>
            <p:ph type="body" sz="quarter" idx="10"/>
          </p:nvPr>
        </p:nvSpPr>
        <p:spPr>
          <a:xfrm>
            <a:off x="269239" y="1189495"/>
            <a:ext cx="11653523" cy="724143"/>
          </a:xfrm>
        </p:spPr>
        <p:txBody>
          <a:bodyPr/>
          <a:lstStyle/>
          <a:p>
            <a:endParaRPr lang="en-AU"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pic>
        <p:nvPicPr>
          <p:cNvPr id="5" name="Picture 4"/>
          <p:cNvPicPr>
            <a:picLocks noChangeAspect="1"/>
          </p:cNvPicPr>
          <p:nvPr/>
        </p:nvPicPr>
        <p:blipFill>
          <a:blip r:embed="rId4"/>
          <a:stretch>
            <a:fillRect/>
          </a:stretch>
        </p:blipFill>
        <p:spPr>
          <a:xfrm>
            <a:off x="2231536" y="1183477"/>
            <a:ext cx="7182310" cy="5496521"/>
          </a:xfrm>
          <a:prstGeom prst="rect">
            <a:avLst/>
          </a:prstGeom>
        </p:spPr>
      </p:pic>
    </p:spTree>
    <p:extLst>
      <p:ext uri="{BB962C8B-B14F-4D97-AF65-F5344CB8AC3E}">
        <p14:creationId xmlns:p14="http://schemas.microsoft.com/office/powerpoint/2010/main" val="152125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HTML5 lessons learned</a:t>
            </a:r>
            <a:endParaRPr lang="en-AU" dirty="0"/>
          </a:p>
        </p:txBody>
      </p:sp>
      <p:sp>
        <p:nvSpPr>
          <p:cNvPr id="3" name="Text Placeholder 2"/>
          <p:cNvSpPr>
            <a:spLocks noGrp="1"/>
          </p:cNvSpPr>
          <p:nvPr>
            <p:ph type="body" sz="quarter" idx="10"/>
          </p:nvPr>
        </p:nvSpPr>
        <p:spPr>
          <a:xfrm>
            <a:off x="269239" y="1189495"/>
            <a:ext cx="11653523" cy="4767276"/>
          </a:xfrm>
        </p:spPr>
        <p:txBody>
          <a:bodyPr/>
          <a:lstStyle/>
          <a:p>
            <a:r>
              <a:rPr lang="en-AU" dirty="0" smtClean="0"/>
              <a:t>“</a:t>
            </a:r>
            <a:r>
              <a:rPr lang="en-AU" dirty="0"/>
              <a:t>I think the biggest mistake that we made, as a company, is betting too much on HTML5 </a:t>
            </a:r>
            <a:r>
              <a:rPr lang="en-AU" dirty="0" smtClean="0"/>
              <a:t>as </a:t>
            </a:r>
            <a:br>
              <a:rPr lang="en-AU" dirty="0" smtClean="0"/>
            </a:br>
            <a:r>
              <a:rPr lang="en-AU" dirty="0" smtClean="0"/>
              <a:t>opposed </a:t>
            </a:r>
            <a:r>
              <a:rPr lang="en-AU" dirty="0"/>
              <a:t>to native...” – Mark </a:t>
            </a:r>
            <a:r>
              <a:rPr lang="en-AU" dirty="0" err="1" smtClean="0"/>
              <a:t>Zuckerberg</a:t>
            </a:r>
            <a:r>
              <a:rPr lang="en-AU" dirty="0" smtClean="0"/>
              <a:t>, Facebook</a:t>
            </a:r>
          </a:p>
          <a:p>
            <a:endParaRPr lang="en-AU" dirty="0"/>
          </a:p>
          <a:p>
            <a:r>
              <a:rPr lang="en-AU" dirty="0" smtClean="0"/>
              <a:t>“</a:t>
            </a:r>
            <a:r>
              <a:rPr lang="en-AU" dirty="0"/>
              <a:t>We have definitely shifted from HTML5 to </a:t>
            </a:r>
            <a:r>
              <a:rPr lang="en-AU" dirty="0" smtClean="0"/>
              <a:t>native. </a:t>
            </a:r>
            <a:r>
              <a:rPr lang="en-AU" dirty="0"/>
              <a:t>The primary reason for that </a:t>
            </a:r>
            <a:r>
              <a:rPr lang="en-AU" dirty="0" smtClean="0"/>
              <a:t>is .. people </a:t>
            </a:r>
            <a:r>
              <a:rPr lang="en-AU" dirty="0"/>
              <a:t>are spending more time in the app, and the app is running out of </a:t>
            </a:r>
            <a:r>
              <a:rPr lang="en-AU" dirty="0" smtClean="0"/>
              <a:t>memory…” </a:t>
            </a:r>
            <a:r>
              <a:rPr lang="en-AU" dirty="0"/>
              <a:t>–</a:t>
            </a:r>
            <a:r>
              <a:rPr lang="en-AU" dirty="0" smtClean="0"/>
              <a:t> </a:t>
            </a:r>
            <a:r>
              <a:rPr lang="en-AU" dirty="0" err="1"/>
              <a:t>Kiran</a:t>
            </a:r>
            <a:r>
              <a:rPr lang="en-AU" dirty="0"/>
              <a:t> </a:t>
            </a:r>
            <a:r>
              <a:rPr lang="en-AU" dirty="0" smtClean="0"/>
              <a:t>Prasad, LinkedIn</a:t>
            </a:r>
            <a:endParaRPr lang="en-AU"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825696" y="181746"/>
            <a:ext cx="937052" cy="937052"/>
          </a:xfrm>
          <a:prstGeom prst="rect">
            <a:avLst/>
          </a:prstGeom>
        </p:spPr>
      </p:pic>
      <p:sp>
        <p:nvSpPr>
          <p:cNvPr id="5" name="&quot;No&quot; Symbol 4"/>
          <p:cNvSpPr/>
          <p:nvPr/>
        </p:nvSpPr>
        <p:spPr bwMode="auto">
          <a:xfrm>
            <a:off x="10748355" y="50236"/>
            <a:ext cx="1091734" cy="1200072"/>
          </a:xfrm>
          <a:prstGeom prst="noSmoking">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16621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Which leaves us with?</a:t>
            </a:r>
            <a:endParaRPr lang="en-AU" dirty="0"/>
          </a:p>
        </p:txBody>
      </p:sp>
      <p:sp>
        <p:nvSpPr>
          <p:cNvPr id="3" name="Text Placeholder 2"/>
          <p:cNvSpPr>
            <a:spLocks noGrp="1"/>
          </p:cNvSpPr>
          <p:nvPr>
            <p:ph type="body" sz="quarter" idx="10"/>
          </p:nvPr>
        </p:nvSpPr>
        <p:spPr>
          <a:xfrm>
            <a:off x="3167260" y="2793668"/>
            <a:ext cx="5859175" cy="1270665"/>
          </a:xfrm>
        </p:spPr>
        <p:txBody>
          <a:bodyPr/>
          <a:lstStyle/>
          <a:p>
            <a:r>
              <a:rPr lang="en-AU" sz="7842" dirty="0"/>
              <a:t>Going native!</a:t>
            </a:r>
          </a:p>
        </p:txBody>
      </p:sp>
    </p:spTree>
    <p:extLst>
      <p:ext uri="{BB962C8B-B14F-4D97-AF65-F5344CB8AC3E}">
        <p14:creationId xmlns:p14="http://schemas.microsoft.com/office/powerpoint/2010/main" val="3549991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X-Platform C# </a:t>
            </a:r>
            <a:r>
              <a:rPr lang="en-AU" sz="6470" dirty="0"/>
              <a:t>&amp;</a:t>
            </a:r>
            <a:r>
              <a:rPr lang="en-AU" dirty="0" smtClean="0"/>
              <a:t> Xamarin</a:t>
            </a:r>
            <a:endParaRPr lang="en-AU" dirty="0"/>
          </a:p>
        </p:txBody>
      </p:sp>
    </p:spTree>
    <p:extLst>
      <p:ext uri="{BB962C8B-B14F-4D97-AF65-F5344CB8AC3E}">
        <p14:creationId xmlns:p14="http://schemas.microsoft.com/office/powerpoint/2010/main" val="525888764"/>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C# is not just for Christmas</a:t>
            </a:r>
            <a:endParaRPr lang="en-AU" dirty="0"/>
          </a:p>
        </p:txBody>
      </p:sp>
      <p:sp>
        <p:nvSpPr>
          <p:cNvPr id="3" name="Text Placeholder 2"/>
          <p:cNvSpPr>
            <a:spLocks noGrp="1"/>
          </p:cNvSpPr>
          <p:nvPr>
            <p:ph type="body" sz="quarter" idx="10"/>
          </p:nvPr>
        </p:nvSpPr>
        <p:spPr>
          <a:xfrm>
            <a:off x="269239" y="1189495"/>
            <a:ext cx="11653523" cy="4525894"/>
          </a:xfrm>
        </p:spPr>
        <p:txBody>
          <a:bodyPr/>
          <a:lstStyle/>
          <a:p>
            <a:r>
              <a:rPr lang="en-AU" sz="3529" dirty="0"/>
              <a:t/>
            </a:r>
            <a:br>
              <a:rPr lang="en-AU" sz="3529" dirty="0"/>
            </a:br>
            <a:r>
              <a:rPr lang="en-AU" sz="3529" dirty="0"/>
              <a:t>An international standard governed by both ECMA (2001) </a:t>
            </a:r>
            <a:br>
              <a:rPr lang="en-AU" sz="3529" dirty="0"/>
            </a:br>
            <a:r>
              <a:rPr lang="en-AU" sz="3529" dirty="0"/>
              <a:t>and ISO (2003).</a:t>
            </a:r>
          </a:p>
          <a:p>
            <a:endParaRPr lang="en-AU" sz="3529" dirty="0"/>
          </a:p>
          <a:p>
            <a:r>
              <a:rPr lang="en-AU" sz="3529" dirty="0"/>
              <a:t>Underlying Common Language Infrastructure (CLI) is also standardised via ECMA and ISO.</a:t>
            </a:r>
          </a:p>
          <a:p>
            <a:endParaRPr lang="en-AU" sz="3529" dirty="0"/>
          </a:p>
          <a:p>
            <a:r>
              <a:rPr lang="en-AU" sz="3529" dirty="0"/>
              <a:t>Write your own! Are you up for some weekend hacking?</a:t>
            </a:r>
          </a:p>
        </p:txBody>
      </p:sp>
    </p:spTree>
    <p:extLst>
      <p:ext uri="{BB962C8B-B14F-4D97-AF65-F5344CB8AC3E}">
        <p14:creationId xmlns:p14="http://schemas.microsoft.com/office/powerpoint/2010/main" val="48148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Getting up to monkey business</a:t>
            </a:r>
            <a:endParaRPr lang="en-AU" dirty="0"/>
          </a:p>
        </p:txBody>
      </p:sp>
      <p:sp>
        <p:nvSpPr>
          <p:cNvPr id="3" name="Text Placeholder 2"/>
          <p:cNvSpPr>
            <a:spLocks noGrp="1"/>
          </p:cNvSpPr>
          <p:nvPr>
            <p:ph type="body" sz="quarter" idx="10"/>
          </p:nvPr>
        </p:nvSpPr>
        <p:spPr>
          <a:xfrm>
            <a:off x="269239" y="1189495"/>
            <a:ext cx="11653523" cy="669832"/>
          </a:xfrm>
        </p:spPr>
        <p:txBody>
          <a:bodyPr/>
          <a:lstStyle/>
          <a:p>
            <a:r>
              <a:rPr lang="en-AU" sz="3529" dirty="0"/>
              <a:t>The history of Mono</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194" y="2388433"/>
            <a:ext cx="1021699" cy="1076189"/>
          </a:xfrm>
          <a:prstGeom prst="rect">
            <a:avLst/>
          </a:prstGeom>
        </p:spPr>
      </p:pic>
      <p:sp>
        <p:nvSpPr>
          <p:cNvPr id="5" name="TextBox 4"/>
          <p:cNvSpPr txBox="1"/>
          <p:nvPr/>
        </p:nvSpPr>
        <p:spPr>
          <a:xfrm>
            <a:off x="495291" y="3287815"/>
            <a:ext cx="1042528" cy="853886"/>
          </a:xfrm>
          <a:prstGeom prst="rect">
            <a:avLst/>
          </a:prstGeom>
          <a:noFill/>
        </p:spPr>
        <p:txBody>
          <a:bodyPr wrap="none" lIns="179285" tIns="143428" rIns="179285" bIns="143428" rtlCol="0">
            <a:spAutoFit/>
          </a:bodyPr>
          <a:lstStyle/>
          <a:p>
            <a:pPr>
              <a:lnSpc>
                <a:spcPct val="90000"/>
              </a:lnSpc>
              <a:spcAft>
                <a:spcPts val="588"/>
              </a:spcAft>
            </a:pPr>
            <a:r>
              <a:rPr lang="en-AU" sz="1765" dirty="0" err="1">
                <a:gradFill>
                  <a:gsLst>
                    <a:gs pos="2917">
                      <a:schemeClr val="tx1"/>
                    </a:gs>
                    <a:gs pos="30000">
                      <a:schemeClr val="tx1"/>
                    </a:gs>
                  </a:gsLst>
                  <a:lin ang="5400000" scaled="0"/>
                </a:gradFill>
              </a:rPr>
              <a:t>Ximian</a:t>
            </a:r>
            <a:endParaRPr lang="en-AU" sz="1765" dirty="0">
              <a:gradFill>
                <a:gsLst>
                  <a:gs pos="2917">
                    <a:schemeClr val="tx1"/>
                  </a:gs>
                  <a:gs pos="30000">
                    <a:schemeClr val="tx1"/>
                  </a:gs>
                </a:gsLst>
                <a:lin ang="5400000" scaled="0"/>
              </a:gradFill>
            </a:endParaRPr>
          </a:p>
          <a:p>
            <a:pPr algn="ctr">
              <a:lnSpc>
                <a:spcPct val="90000"/>
              </a:lnSpc>
              <a:spcAft>
                <a:spcPts val="588"/>
              </a:spcAft>
            </a:pPr>
            <a:r>
              <a:rPr lang="en-AU" sz="1765" dirty="0">
                <a:gradFill>
                  <a:gsLst>
                    <a:gs pos="2917">
                      <a:schemeClr val="tx1"/>
                    </a:gs>
                    <a:gs pos="30000">
                      <a:schemeClr val="tx1"/>
                    </a:gs>
                  </a:gsLst>
                  <a:lin ang="5400000" scaled="0"/>
                </a:gradFill>
              </a:rPr>
              <a:t>(1999)</a:t>
            </a:r>
          </a:p>
        </p:txBody>
      </p:sp>
      <p:pic>
        <p:nvPicPr>
          <p:cNvPr id="6" name="Picture 5"/>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19241" y="4764122"/>
            <a:ext cx="643873" cy="643873"/>
          </a:xfrm>
          <a:prstGeom prst="rect">
            <a:avLst/>
          </a:prstGeom>
        </p:spPr>
      </p:pic>
      <p:sp>
        <p:nvSpPr>
          <p:cNvPr id="7" name="TextBox 6"/>
          <p:cNvSpPr txBox="1"/>
          <p:nvPr/>
        </p:nvSpPr>
        <p:spPr>
          <a:xfrm>
            <a:off x="1374943" y="5254086"/>
            <a:ext cx="987525" cy="534056"/>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(2001)</a:t>
            </a:r>
          </a:p>
        </p:txBody>
      </p:sp>
      <p:pic>
        <p:nvPicPr>
          <p:cNvPr id="9" name="Picture 8"/>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424784" y="2569076"/>
            <a:ext cx="1623627" cy="376396"/>
          </a:xfrm>
          <a:prstGeom prst="rect">
            <a:avLst/>
          </a:prstGeom>
        </p:spPr>
      </p:pic>
      <p:cxnSp>
        <p:nvCxnSpPr>
          <p:cNvPr id="11" name="Straight Arrow Connector 10"/>
          <p:cNvCxnSpPr/>
          <p:nvPr/>
        </p:nvCxnSpPr>
        <p:spPr>
          <a:xfrm>
            <a:off x="1540894" y="4064332"/>
            <a:ext cx="253633" cy="4660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56691" y="3950140"/>
            <a:ext cx="907945" cy="479745"/>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started</a:t>
            </a:r>
          </a:p>
        </p:txBody>
      </p:sp>
      <p:grpSp>
        <p:nvGrpSpPr>
          <p:cNvPr id="8" name="Group 7"/>
          <p:cNvGrpSpPr/>
          <p:nvPr/>
        </p:nvGrpSpPr>
        <p:grpSpPr>
          <a:xfrm>
            <a:off x="1648674" y="2716473"/>
            <a:ext cx="1496621" cy="669832"/>
            <a:chOff x="1681733" y="2770447"/>
            <a:chExt cx="1526631" cy="683264"/>
          </a:xfrm>
        </p:grpSpPr>
        <p:cxnSp>
          <p:nvCxnSpPr>
            <p:cNvPr id="14" name="Straight Arrow Connector 13"/>
            <p:cNvCxnSpPr/>
            <p:nvPr/>
          </p:nvCxnSpPr>
          <p:spPr>
            <a:xfrm>
              <a:off x="1681733" y="2812067"/>
              <a:ext cx="152663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825749" y="2770447"/>
              <a:ext cx="1191673" cy="683264"/>
            </a:xfrm>
            <a:prstGeom prst="rect">
              <a:avLst/>
            </a:prstGeom>
            <a:noFill/>
          </p:spPr>
          <p:txBody>
            <a:bodyPr wrap="none" lIns="179285" tIns="143428" rIns="179285" bIns="143428" rtlCol="0">
              <a:spAutoFit/>
            </a:bodyPr>
            <a:lstStyle/>
            <a:p>
              <a:pPr algn="ctr">
                <a:lnSpc>
                  <a:spcPct val="90000"/>
                </a:lnSpc>
                <a:spcAft>
                  <a:spcPts val="588"/>
                </a:spcAft>
              </a:pPr>
              <a:r>
                <a:rPr lang="en-AU" sz="1372" dirty="0">
                  <a:gradFill>
                    <a:gsLst>
                      <a:gs pos="2917">
                        <a:schemeClr val="tx1"/>
                      </a:gs>
                      <a:gs pos="30000">
                        <a:schemeClr val="tx1"/>
                      </a:gs>
                    </a:gsLst>
                    <a:lin ang="5400000" scaled="0"/>
                  </a:gradFill>
                </a:rPr>
                <a:t>bought by</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(2003)</a:t>
              </a:r>
            </a:p>
          </p:txBody>
        </p:sp>
      </p:grpSp>
      <p:grpSp>
        <p:nvGrpSpPr>
          <p:cNvPr id="13" name="Group 12"/>
          <p:cNvGrpSpPr/>
          <p:nvPr/>
        </p:nvGrpSpPr>
        <p:grpSpPr>
          <a:xfrm>
            <a:off x="5214044" y="2586289"/>
            <a:ext cx="3458423" cy="806546"/>
            <a:chOff x="5318596" y="2637654"/>
            <a:chExt cx="3527772" cy="822719"/>
          </a:xfrm>
        </p:grpSpPr>
        <p:grpSp>
          <p:nvGrpSpPr>
            <p:cNvPr id="21" name="Group 20"/>
            <p:cNvGrpSpPr/>
            <p:nvPr/>
          </p:nvGrpSpPr>
          <p:grpSpPr>
            <a:xfrm>
              <a:off x="6722293" y="2637654"/>
              <a:ext cx="2124075" cy="359122"/>
              <a:chOff x="6290245" y="2664817"/>
              <a:chExt cx="2124075" cy="359122"/>
            </a:xfrm>
          </p:grpSpPr>
          <p:sp>
            <p:nvSpPr>
              <p:cNvPr id="20" name="Rectangle 19"/>
              <p:cNvSpPr/>
              <p:nvPr/>
            </p:nvSpPr>
            <p:spPr bwMode="auto">
              <a:xfrm>
                <a:off x="6290245" y="2664817"/>
                <a:ext cx="2124075" cy="3591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6290245" y="2698963"/>
                <a:ext cx="2124075" cy="285750"/>
              </a:xfrm>
              <a:prstGeom prst="rect">
                <a:avLst/>
              </a:prstGeom>
            </p:spPr>
          </p:pic>
        </p:grpSp>
        <p:cxnSp>
          <p:nvCxnSpPr>
            <p:cNvPr id="22" name="Straight Arrow Connector 21"/>
            <p:cNvCxnSpPr/>
            <p:nvPr/>
          </p:nvCxnSpPr>
          <p:spPr>
            <a:xfrm>
              <a:off x="5318596" y="2812067"/>
              <a:ext cx="125968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386536" y="2777182"/>
              <a:ext cx="1191812" cy="683191"/>
            </a:xfrm>
            <a:prstGeom prst="rect">
              <a:avLst/>
            </a:prstGeom>
            <a:noFill/>
          </p:spPr>
          <p:txBody>
            <a:bodyPr wrap="none" lIns="179285" tIns="143428" rIns="179285" bIns="143428" rtlCol="0">
              <a:spAutoFit/>
            </a:bodyPr>
            <a:lstStyle/>
            <a:p>
              <a:pPr algn="ctr">
                <a:lnSpc>
                  <a:spcPct val="90000"/>
                </a:lnSpc>
                <a:spcAft>
                  <a:spcPts val="588"/>
                </a:spcAft>
              </a:pPr>
              <a:r>
                <a:rPr lang="en-AU" sz="1372" dirty="0">
                  <a:gradFill>
                    <a:gsLst>
                      <a:gs pos="2917">
                        <a:schemeClr val="tx1"/>
                      </a:gs>
                      <a:gs pos="30000">
                        <a:schemeClr val="tx1"/>
                      </a:gs>
                    </a:gsLst>
                    <a:lin ang="5400000" scaled="0"/>
                  </a:gradFill>
                </a:rPr>
                <a:t>bought by</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(2011)</a:t>
              </a:r>
            </a:p>
          </p:txBody>
        </p:sp>
      </p:grpSp>
      <p:sp>
        <p:nvSpPr>
          <p:cNvPr id="44" name="TextBox 43"/>
          <p:cNvSpPr txBox="1"/>
          <p:nvPr/>
        </p:nvSpPr>
        <p:spPr>
          <a:xfrm>
            <a:off x="10633672" y="2322444"/>
            <a:ext cx="1096523" cy="859920"/>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Mono</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licensed</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by Novell</a:t>
            </a:r>
          </a:p>
        </p:txBody>
      </p:sp>
      <p:grpSp>
        <p:nvGrpSpPr>
          <p:cNvPr id="18" name="Group 17"/>
          <p:cNvGrpSpPr/>
          <p:nvPr/>
        </p:nvGrpSpPr>
        <p:grpSpPr>
          <a:xfrm>
            <a:off x="7703715" y="2386130"/>
            <a:ext cx="3167576" cy="1528795"/>
            <a:chOff x="7858189" y="2433480"/>
            <a:chExt cx="3231093" cy="1559451"/>
          </a:xfrm>
        </p:grpSpPr>
        <p:pic>
          <p:nvPicPr>
            <p:cNvPr id="37" name="Picture 36"/>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979873" y="2433480"/>
              <a:ext cx="942355" cy="779880"/>
            </a:xfrm>
            <a:prstGeom prst="rect">
              <a:avLst/>
            </a:prstGeom>
          </p:spPr>
        </p:pic>
        <p:cxnSp>
          <p:nvCxnSpPr>
            <p:cNvPr id="39" name="Straight Arrow Connector 38"/>
            <p:cNvCxnSpPr/>
            <p:nvPr/>
          </p:nvCxnSpPr>
          <p:spPr>
            <a:xfrm flipV="1">
              <a:off x="7858189" y="3072401"/>
              <a:ext cx="1900503" cy="665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564581" y="3299385"/>
              <a:ext cx="926151" cy="489365"/>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started</a:t>
              </a:r>
            </a:p>
          </p:txBody>
        </p:sp>
        <p:sp>
          <p:nvSpPr>
            <p:cNvPr id="46" name="TextBox 45"/>
            <p:cNvSpPr txBox="1"/>
            <p:nvPr/>
          </p:nvSpPr>
          <p:spPr>
            <a:xfrm>
              <a:off x="9884785" y="3121923"/>
              <a:ext cx="1204497" cy="871008"/>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Xamarin</a:t>
              </a:r>
            </a:p>
            <a:p>
              <a:pPr algn="ctr">
                <a:lnSpc>
                  <a:spcPct val="90000"/>
                </a:lnSpc>
                <a:spcAft>
                  <a:spcPts val="588"/>
                </a:spcAft>
              </a:pPr>
              <a:r>
                <a:rPr lang="en-AU" sz="1765" dirty="0">
                  <a:gradFill>
                    <a:gsLst>
                      <a:gs pos="2917">
                        <a:schemeClr val="tx1"/>
                      </a:gs>
                      <a:gs pos="30000">
                        <a:schemeClr val="tx1"/>
                      </a:gs>
                    </a:gsLst>
                    <a:lin ang="5400000" scaled="0"/>
                  </a:gradFill>
                </a:rPr>
                <a:t>(2011)</a:t>
              </a:r>
            </a:p>
          </p:txBody>
        </p:sp>
      </p:grpSp>
      <p:grpSp>
        <p:nvGrpSpPr>
          <p:cNvPr id="10" name="Group 9"/>
          <p:cNvGrpSpPr/>
          <p:nvPr/>
        </p:nvGrpSpPr>
        <p:grpSpPr>
          <a:xfrm>
            <a:off x="3145295" y="3030362"/>
            <a:ext cx="1750633" cy="3588992"/>
            <a:chOff x="3208364" y="3090630"/>
            <a:chExt cx="1785737" cy="3660959"/>
          </a:xfrm>
        </p:grpSpPr>
        <p:sp>
          <p:nvSpPr>
            <p:cNvPr id="17" name="TextBox 16"/>
            <p:cNvSpPr txBox="1"/>
            <p:nvPr/>
          </p:nvSpPr>
          <p:spPr>
            <a:xfrm>
              <a:off x="3208364" y="5381983"/>
              <a:ext cx="1785737" cy="1369606"/>
            </a:xfrm>
            <a:prstGeom prst="rect">
              <a:avLst/>
            </a:prstGeom>
            <a:noFill/>
          </p:spPr>
          <p:txBody>
            <a:bodyPr wrap="squar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v1.0 (2004)</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v2.0 (2008)</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Touch (2009)</a:t>
              </a:r>
            </a:p>
            <a:p>
              <a:pPr>
                <a:lnSpc>
                  <a:spcPct val="90000"/>
                </a:lnSpc>
                <a:spcAft>
                  <a:spcPts val="588"/>
                </a:spcAft>
              </a:pPr>
              <a:endParaRPr lang="en-AU" sz="1765" dirty="0">
                <a:gradFill>
                  <a:gsLst>
                    <a:gs pos="2917">
                      <a:schemeClr val="tx1"/>
                    </a:gs>
                    <a:gs pos="30000">
                      <a:schemeClr val="tx1"/>
                    </a:gs>
                  </a:gsLst>
                  <a:lin ang="5400000" scaled="0"/>
                </a:gradFill>
              </a:endParaRPr>
            </a:p>
          </p:txBody>
        </p:sp>
        <p:sp>
          <p:nvSpPr>
            <p:cNvPr id="31" name="TextBox 30"/>
            <p:cNvSpPr txBox="1"/>
            <p:nvPr/>
          </p:nvSpPr>
          <p:spPr>
            <a:xfrm>
              <a:off x="3566540" y="3554371"/>
              <a:ext cx="1044460" cy="489365"/>
            </a:xfrm>
            <a:prstGeom prst="rect">
              <a:avLst/>
            </a:prstGeom>
            <a:noFill/>
          </p:spPr>
          <p:txBody>
            <a:bodyPr wrap="squar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shipped</a:t>
              </a:r>
            </a:p>
          </p:txBody>
        </p:sp>
        <p:pic>
          <p:nvPicPr>
            <p:cNvPr id="45" name="Picture 44"/>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275281" y="4859156"/>
              <a:ext cx="656784" cy="656784"/>
            </a:xfrm>
            <a:prstGeom prst="rect">
              <a:avLst/>
            </a:prstGeom>
          </p:spPr>
        </p:pic>
        <p:cxnSp>
          <p:nvCxnSpPr>
            <p:cNvPr id="25" name="Straight Arrow Connector 24"/>
            <p:cNvCxnSpPr/>
            <p:nvPr/>
          </p:nvCxnSpPr>
          <p:spPr>
            <a:xfrm>
              <a:off x="3603673" y="3090630"/>
              <a:ext cx="0" cy="1530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a:off x="6335600" y="3024833"/>
            <a:ext cx="1313347" cy="3196700"/>
            <a:chOff x="6462642" y="3084991"/>
            <a:chExt cx="1339682" cy="3260800"/>
          </a:xfrm>
        </p:grpSpPr>
        <p:pic>
          <p:nvPicPr>
            <p:cNvPr id="52" name="Picture 51"/>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637914" y="4743118"/>
              <a:ext cx="656784" cy="656784"/>
            </a:xfrm>
            <a:prstGeom prst="rect">
              <a:avLst/>
            </a:prstGeom>
          </p:spPr>
        </p:pic>
        <p:sp>
          <p:nvSpPr>
            <p:cNvPr id="33" name="&quot;No&quot; Symbol 32"/>
            <p:cNvSpPr/>
            <p:nvPr/>
          </p:nvSpPr>
          <p:spPr bwMode="auto">
            <a:xfrm>
              <a:off x="6564770" y="4656062"/>
              <a:ext cx="799454" cy="988217"/>
            </a:xfrm>
            <a:prstGeom prst="noSmoking">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AU" sz="2353"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6462642" y="5551727"/>
              <a:ext cx="1007327" cy="794064"/>
            </a:xfrm>
            <a:prstGeom prst="rect">
              <a:avLst/>
            </a:prstGeom>
            <a:noFill/>
          </p:spPr>
          <p:txBody>
            <a:bodyPr wrap="none" lIns="179285" tIns="143428" rIns="179285" bIns="143428" rtlCol="0">
              <a:spAutoFit/>
            </a:bodyPr>
            <a:lstStyle/>
            <a:p>
              <a:pPr algn="ctr">
                <a:lnSpc>
                  <a:spcPct val="90000"/>
                </a:lnSpc>
                <a:spcAft>
                  <a:spcPts val="588"/>
                </a:spcAft>
              </a:pPr>
              <a:r>
                <a:rPr lang="en-AU" sz="1765" dirty="0">
                  <a:gradFill>
                    <a:gsLst>
                      <a:gs pos="2917">
                        <a:schemeClr val="tx1"/>
                      </a:gs>
                      <a:gs pos="30000">
                        <a:schemeClr val="tx1"/>
                      </a:gs>
                    </a:gsLst>
                    <a:lin ang="5400000" scaled="0"/>
                  </a:gradFill>
                </a:rPr>
                <a:t>??</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(2011)</a:t>
              </a:r>
            </a:p>
          </p:txBody>
        </p:sp>
        <p:sp>
          <p:nvSpPr>
            <p:cNvPr id="36" name="TextBox 35"/>
            <p:cNvSpPr txBox="1"/>
            <p:nvPr/>
          </p:nvSpPr>
          <p:spPr>
            <a:xfrm>
              <a:off x="6884829" y="3490129"/>
              <a:ext cx="917495" cy="683264"/>
            </a:xfrm>
            <a:prstGeom prst="rect">
              <a:avLst/>
            </a:prstGeom>
            <a:noFill/>
          </p:spPr>
          <p:txBody>
            <a:bodyPr wrap="non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laid off</a:t>
              </a:r>
              <a:br>
                <a:rPr lang="en-AU" sz="1372" dirty="0">
                  <a:gradFill>
                    <a:gsLst>
                      <a:gs pos="2917">
                        <a:schemeClr val="tx1"/>
                      </a:gs>
                      <a:gs pos="30000">
                        <a:schemeClr val="tx1"/>
                      </a:gs>
                    </a:gsLst>
                    <a:lin ang="5400000" scaled="0"/>
                  </a:gradFill>
                </a:rPr>
              </a:br>
              <a:r>
                <a:rPr lang="en-AU" sz="1372" dirty="0">
                  <a:gradFill>
                    <a:gsLst>
                      <a:gs pos="2917">
                        <a:schemeClr val="tx1"/>
                      </a:gs>
                      <a:gs pos="30000">
                        <a:schemeClr val="tx1"/>
                      </a:gs>
                    </a:gsLst>
                    <a:lin ang="5400000" scaled="0"/>
                  </a:gradFill>
                </a:rPr>
                <a:t>team</a:t>
              </a:r>
            </a:p>
          </p:txBody>
        </p:sp>
        <p:cxnSp>
          <p:nvCxnSpPr>
            <p:cNvPr id="51" name="Straight Arrow Connector 50"/>
            <p:cNvCxnSpPr/>
            <p:nvPr/>
          </p:nvCxnSpPr>
          <p:spPr>
            <a:xfrm>
              <a:off x="6910182" y="3084991"/>
              <a:ext cx="0" cy="153014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0" name="Freeform 59"/>
          <p:cNvSpPr/>
          <p:nvPr/>
        </p:nvSpPr>
        <p:spPr bwMode="auto">
          <a:xfrm>
            <a:off x="4457224" y="1768436"/>
            <a:ext cx="5627556" cy="659868"/>
          </a:xfrm>
          <a:custGeom>
            <a:avLst/>
            <a:gdLst>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8935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73700 w 5740400"/>
              <a:gd name="connsiteY40" fmla="*/ 285750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7030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73700 w 5740400"/>
              <a:gd name="connsiteY40" fmla="*/ 285750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 name="connsiteX0" fmla="*/ 0 w 5740400"/>
              <a:gd name="connsiteY0" fmla="*/ 673100 h 673100"/>
              <a:gd name="connsiteX1" fmla="*/ 0 w 5740400"/>
              <a:gd name="connsiteY1" fmla="*/ 673100 h 673100"/>
              <a:gd name="connsiteX2" fmla="*/ 38100 w 5740400"/>
              <a:gd name="connsiteY2" fmla="*/ 622300 h 673100"/>
              <a:gd name="connsiteX3" fmla="*/ 139700 w 5740400"/>
              <a:gd name="connsiteY3" fmla="*/ 571500 h 673100"/>
              <a:gd name="connsiteX4" fmla="*/ 400050 w 5740400"/>
              <a:gd name="connsiteY4" fmla="*/ 476250 h 673100"/>
              <a:gd name="connsiteX5" fmla="*/ 546100 w 5740400"/>
              <a:gd name="connsiteY5" fmla="*/ 425450 h 673100"/>
              <a:gd name="connsiteX6" fmla="*/ 1111250 w 5740400"/>
              <a:gd name="connsiteY6" fmla="*/ 254000 h 673100"/>
              <a:gd name="connsiteX7" fmla="*/ 1314450 w 5740400"/>
              <a:gd name="connsiteY7" fmla="*/ 215900 h 673100"/>
              <a:gd name="connsiteX8" fmla="*/ 1517650 w 5740400"/>
              <a:gd name="connsiteY8" fmla="*/ 171450 h 673100"/>
              <a:gd name="connsiteX9" fmla="*/ 1733550 w 5740400"/>
              <a:gd name="connsiteY9" fmla="*/ 139700 h 673100"/>
              <a:gd name="connsiteX10" fmla="*/ 1917700 w 5740400"/>
              <a:gd name="connsiteY10" fmla="*/ 107950 h 673100"/>
              <a:gd name="connsiteX11" fmla="*/ 2114550 w 5740400"/>
              <a:gd name="connsiteY11" fmla="*/ 88900 h 673100"/>
              <a:gd name="connsiteX12" fmla="*/ 2298700 w 5740400"/>
              <a:gd name="connsiteY12" fmla="*/ 57150 h 673100"/>
              <a:gd name="connsiteX13" fmla="*/ 2787650 w 5740400"/>
              <a:gd name="connsiteY13" fmla="*/ 25400 h 673100"/>
              <a:gd name="connsiteX14" fmla="*/ 3670300 w 5740400"/>
              <a:gd name="connsiteY14" fmla="*/ 0 h 673100"/>
              <a:gd name="connsiteX15" fmla="*/ 4267200 w 5740400"/>
              <a:gd name="connsiteY15" fmla="*/ 6350 h 673100"/>
              <a:gd name="connsiteX16" fmla="*/ 4286250 w 5740400"/>
              <a:gd name="connsiteY16" fmla="*/ 12700 h 673100"/>
              <a:gd name="connsiteX17" fmla="*/ 4394200 w 5740400"/>
              <a:gd name="connsiteY17" fmla="*/ 31750 h 673100"/>
              <a:gd name="connsiteX18" fmla="*/ 4457700 w 5740400"/>
              <a:gd name="connsiteY18" fmla="*/ 44450 h 673100"/>
              <a:gd name="connsiteX19" fmla="*/ 4476750 w 5740400"/>
              <a:gd name="connsiteY19" fmla="*/ 50800 h 673100"/>
              <a:gd name="connsiteX20" fmla="*/ 4546600 w 5740400"/>
              <a:gd name="connsiteY20" fmla="*/ 63500 h 673100"/>
              <a:gd name="connsiteX21" fmla="*/ 4610100 w 5740400"/>
              <a:gd name="connsiteY21" fmla="*/ 82550 h 673100"/>
              <a:gd name="connsiteX22" fmla="*/ 4679950 w 5740400"/>
              <a:gd name="connsiteY22" fmla="*/ 101600 h 673100"/>
              <a:gd name="connsiteX23" fmla="*/ 4743450 w 5740400"/>
              <a:gd name="connsiteY23" fmla="*/ 120650 h 673100"/>
              <a:gd name="connsiteX24" fmla="*/ 4787900 w 5740400"/>
              <a:gd name="connsiteY24" fmla="*/ 133350 h 673100"/>
              <a:gd name="connsiteX25" fmla="*/ 4838700 w 5740400"/>
              <a:gd name="connsiteY25" fmla="*/ 139700 h 673100"/>
              <a:gd name="connsiteX26" fmla="*/ 4876800 w 5740400"/>
              <a:gd name="connsiteY26" fmla="*/ 146050 h 673100"/>
              <a:gd name="connsiteX27" fmla="*/ 4908550 w 5740400"/>
              <a:gd name="connsiteY27" fmla="*/ 152400 h 673100"/>
              <a:gd name="connsiteX28" fmla="*/ 4959350 w 5740400"/>
              <a:gd name="connsiteY28" fmla="*/ 165100 h 673100"/>
              <a:gd name="connsiteX29" fmla="*/ 4997450 w 5740400"/>
              <a:gd name="connsiteY29" fmla="*/ 171450 h 673100"/>
              <a:gd name="connsiteX30" fmla="*/ 5022850 w 5740400"/>
              <a:gd name="connsiteY30" fmla="*/ 177800 h 673100"/>
              <a:gd name="connsiteX31" fmla="*/ 5080000 w 5740400"/>
              <a:gd name="connsiteY31" fmla="*/ 184150 h 673100"/>
              <a:gd name="connsiteX32" fmla="*/ 5105400 w 5740400"/>
              <a:gd name="connsiteY32" fmla="*/ 190500 h 673100"/>
              <a:gd name="connsiteX33" fmla="*/ 5137150 w 5740400"/>
              <a:gd name="connsiteY33" fmla="*/ 196850 h 673100"/>
              <a:gd name="connsiteX34" fmla="*/ 5187950 w 5740400"/>
              <a:gd name="connsiteY34" fmla="*/ 209550 h 673100"/>
              <a:gd name="connsiteX35" fmla="*/ 5251450 w 5740400"/>
              <a:gd name="connsiteY35" fmla="*/ 215900 h 673100"/>
              <a:gd name="connsiteX36" fmla="*/ 5289550 w 5740400"/>
              <a:gd name="connsiteY36" fmla="*/ 228600 h 673100"/>
              <a:gd name="connsiteX37" fmla="*/ 5359400 w 5740400"/>
              <a:gd name="connsiteY37" fmla="*/ 234950 h 673100"/>
              <a:gd name="connsiteX38" fmla="*/ 5378450 w 5740400"/>
              <a:gd name="connsiteY38" fmla="*/ 241300 h 673100"/>
              <a:gd name="connsiteX39" fmla="*/ 5403850 w 5740400"/>
              <a:gd name="connsiteY39" fmla="*/ 247650 h 673100"/>
              <a:gd name="connsiteX40" fmla="*/ 5466414 w 5740400"/>
              <a:gd name="connsiteY40" fmla="*/ 267535 h 673100"/>
              <a:gd name="connsiteX41" fmla="*/ 5543550 w 5740400"/>
              <a:gd name="connsiteY41" fmla="*/ 317500 h 673100"/>
              <a:gd name="connsiteX42" fmla="*/ 5594350 w 5740400"/>
              <a:gd name="connsiteY42" fmla="*/ 349250 h 673100"/>
              <a:gd name="connsiteX43" fmla="*/ 5619750 w 5740400"/>
              <a:gd name="connsiteY43" fmla="*/ 368300 h 673100"/>
              <a:gd name="connsiteX44" fmla="*/ 5638800 w 5740400"/>
              <a:gd name="connsiteY44" fmla="*/ 374650 h 673100"/>
              <a:gd name="connsiteX45" fmla="*/ 5683250 w 5740400"/>
              <a:gd name="connsiteY45" fmla="*/ 406400 h 673100"/>
              <a:gd name="connsiteX46" fmla="*/ 5702300 w 5740400"/>
              <a:gd name="connsiteY46" fmla="*/ 412750 h 673100"/>
              <a:gd name="connsiteX47" fmla="*/ 5721350 w 5740400"/>
              <a:gd name="connsiteY47" fmla="*/ 425450 h 673100"/>
              <a:gd name="connsiteX48" fmla="*/ 5740400 w 5740400"/>
              <a:gd name="connsiteY48" fmla="*/ 444500 h 67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5740400" h="673100">
                <a:moveTo>
                  <a:pt x="0" y="673100"/>
                </a:moveTo>
                <a:lnTo>
                  <a:pt x="0" y="673100"/>
                </a:lnTo>
                <a:cubicBezTo>
                  <a:pt x="12700" y="656167"/>
                  <a:pt x="20982" y="634750"/>
                  <a:pt x="38100" y="622300"/>
                </a:cubicBezTo>
                <a:cubicBezTo>
                  <a:pt x="68722" y="600029"/>
                  <a:pt x="105584" y="587926"/>
                  <a:pt x="139700" y="571500"/>
                </a:cubicBezTo>
                <a:cubicBezTo>
                  <a:pt x="249290" y="518734"/>
                  <a:pt x="240757" y="530349"/>
                  <a:pt x="400050" y="476250"/>
                </a:cubicBezTo>
                <a:cubicBezTo>
                  <a:pt x="448856" y="459674"/>
                  <a:pt x="496776" y="440414"/>
                  <a:pt x="546100" y="425450"/>
                </a:cubicBezTo>
                <a:cubicBezTo>
                  <a:pt x="734483" y="368300"/>
                  <a:pt x="917760" y="290279"/>
                  <a:pt x="1111250" y="254000"/>
                </a:cubicBezTo>
                <a:lnTo>
                  <a:pt x="1314450" y="215900"/>
                </a:lnTo>
                <a:cubicBezTo>
                  <a:pt x="1382397" y="202098"/>
                  <a:pt x="1449433" y="183853"/>
                  <a:pt x="1517650" y="171450"/>
                </a:cubicBezTo>
                <a:cubicBezTo>
                  <a:pt x="1589217" y="158438"/>
                  <a:pt x="1661709" y="151103"/>
                  <a:pt x="1733550" y="139700"/>
                </a:cubicBezTo>
                <a:cubicBezTo>
                  <a:pt x="1795069" y="129935"/>
                  <a:pt x="1855957" y="116182"/>
                  <a:pt x="1917700" y="107950"/>
                </a:cubicBezTo>
                <a:cubicBezTo>
                  <a:pt x="1983045" y="99237"/>
                  <a:pt x="2049205" y="97613"/>
                  <a:pt x="2114550" y="88900"/>
                </a:cubicBezTo>
                <a:cubicBezTo>
                  <a:pt x="2176293" y="80668"/>
                  <a:pt x="2236892" y="64876"/>
                  <a:pt x="2298700" y="57150"/>
                </a:cubicBezTo>
                <a:cubicBezTo>
                  <a:pt x="2528114" y="28473"/>
                  <a:pt x="2571214" y="31766"/>
                  <a:pt x="2787650" y="25400"/>
                </a:cubicBezTo>
                <a:cubicBezTo>
                  <a:pt x="3248411" y="-10976"/>
                  <a:pt x="2929220" y="7126"/>
                  <a:pt x="3670300" y="0"/>
                </a:cubicBezTo>
                <a:lnTo>
                  <a:pt x="4267200" y="6350"/>
                </a:lnTo>
                <a:cubicBezTo>
                  <a:pt x="4369858" y="8467"/>
                  <a:pt x="4279686" y="11387"/>
                  <a:pt x="4286250" y="12700"/>
                </a:cubicBezTo>
                <a:cubicBezTo>
                  <a:pt x="4322080" y="19866"/>
                  <a:pt x="4358752" y="22888"/>
                  <a:pt x="4394200" y="31750"/>
                </a:cubicBezTo>
                <a:cubicBezTo>
                  <a:pt x="4495412" y="57053"/>
                  <a:pt x="4317575" y="13311"/>
                  <a:pt x="4457700" y="44450"/>
                </a:cubicBezTo>
                <a:cubicBezTo>
                  <a:pt x="4464234" y="45902"/>
                  <a:pt x="4470205" y="49398"/>
                  <a:pt x="4476750" y="50800"/>
                </a:cubicBezTo>
                <a:cubicBezTo>
                  <a:pt x="4499890" y="55759"/>
                  <a:pt x="4523317" y="59267"/>
                  <a:pt x="4546600" y="63500"/>
                </a:cubicBezTo>
                <a:cubicBezTo>
                  <a:pt x="4633707" y="98343"/>
                  <a:pt x="4524246" y="56794"/>
                  <a:pt x="4610100" y="82550"/>
                </a:cubicBezTo>
                <a:cubicBezTo>
                  <a:pt x="4686583" y="105495"/>
                  <a:pt x="4593582" y="87205"/>
                  <a:pt x="4679950" y="101600"/>
                </a:cubicBezTo>
                <a:cubicBezTo>
                  <a:pt x="4736833" y="124353"/>
                  <a:pt x="4686214" y="106341"/>
                  <a:pt x="4743450" y="120650"/>
                </a:cubicBezTo>
                <a:cubicBezTo>
                  <a:pt x="4758399" y="124387"/>
                  <a:pt x="4772790" y="130328"/>
                  <a:pt x="4787900" y="133350"/>
                </a:cubicBezTo>
                <a:cubicBezTo>
                  <a:pt x="4804634" y="136697"/>
                  <a:pt x="4821806" y="137287"/>
                  <a:pt x="4838700" y="139700"/>
                </a:cubicBezTo>
                <a:cubicBezTo>
                  <a:pt x="4851446" y="141521"/>
                  <a:pt x="4864132" y="143747"/>
                  <a:pt x="4876800" y="146050"/>
                </a:cubicBezTo>
                <a:cubicBezTo>
                  <a:pt x="4887419" y="147981"/>
                  <a:pt x="4898033" y="149973"/>
                  <a:pt x="4908550" y="152400"/>
                </a:cubicBezTo>
                <a:cubicBezTo>
                  <a:pt x="4925557" y="156325"/>
                  <a:pt x="4942133" y="162231"/>
                  <a:pt x="4959350" y="165100"/>
                </a:cubicBezTo>
                <a:cubicBezTo>
                  <a:pt x="4972050" y="167217"/>
                  <a:pt x="4984825" y="168925"/>
                  <a:pt x="4997450" y="171450"/>
                </a:cubicBezTo>
                <a:cubicBezTo>
                  <a:pt x="5006008" y="173162"/>
                  <a:pt x="5014224" y="176473"/>
                  <a:pt x="5022850" y="177800"/>
                </a:cubicBezTo>
                <a:cubicBezTo>
                  <a:pt x="5041794" y="180715"/>
                  <a:pt x="5060950" y="182033"/>
                  <a:pt x="5080000" y="184150"/>
                </a:cubicBezTo>
                <a:cubicBezTo>
                  <a:pt x="5088467" y="186267"/>
                  <a:pt x="5096881" y="188607"/>
                  <a:pt x="5105400" y="190500"/>
                </a:cubicBezTo>
                <a:cubicBezTo>
                  <a:pt x="5115936" y="192841"/>
                  <a:pt x="5126679" y="194232"/>
                  <a:pt x="5137150" y="196850"/>
                </a:cubicBezTo>
                <a:cubicBezTo>
                  <a:pt x="5173782" y="206008"/>
                  <a:pt x="5137796" y="202863"/>
                  <a:pt x="5187950" y="209550"/>
                </a:cubicBezTo>
                <a:cubicBezTo>
                  <a:pt x="5209036" y="212361"/>
                  <a:pt x="5230283" y="213783"/>
                  <a:pt x="5251450" y="215900"/>
                </a:cubicBezTo>
                <a:cubicBezTo>
                  <a:pt x="5264150" y="220133"/>
                  <a:pt x="5276367" y="226274"/>
                  <a:pt x="5289550" y="228600"/>
                </a:cubicBezTo>
                <a:cubicBezTo>
                  <a:pt x="5312574" y="232663"/>
                  <a:pt x="5336256" y="231644"/>
                  <a:pt x="5359400" y="234950"/>
                </a:cubicBezTo>
                <a:cubicBezTo>
                  <a:pt x="5366026" y="235897"/>
                  <a:pt x="5372014" y="239461"/>
                  <a:pt x="5378450" y="241300"/>
                </a:cubicBezTo>
                <a:cubicBezTo>
                  <a:pt x="5386841" y="243698"/>
                  <a:pt x="5389189" y="243278"/>
                  <a:pt x="5403850" y="247650"/>
                </a:cubicBezTo>
                <a:cubicBezTo>
                  <a:pt x="5418511" y="252022"/>
                  <a:pt x="5413485" y="238130"/>
                  <a:pt x="5466414" y="267535"/>
                </a:cubicBezTo>
                <a:cubicBezTo>
                  <a:pt x="5499343" y="285829"/>
                  <a:pt x="5522227" y="303881"/>
                  <a:pt x="5543550" y="317500"/>
                </a:cubicBezTo>
                <a:cubicBezTo>
                  <a:pt x="5564873" y="331119"/>
                  <a:pt x="5540231" y="319184"/>
                  <a:pt x="5594350" y="349250"/>
                </a:cubicBezTo>
                <a:cubicBezTo>
                  <a:pt x="5603601" y="354390"/>
                  <a:pt x="5610561" y="363049"/>
                  <a:pt x="5619750" y="368300"/>
                </a:cubicBezTo>
                <a:cubicBezTo>
                  <a:pt x="5625562" y="371621"/>
                  <a:pt x="5632813" y="371657"/>
                  <a:pt x="5638800" y="374650"/>
                </a:cubicBezTo>
                <a:cubicBezTo>
                  <a:pt x="5658456" y="384478"/>
                  <a:pt x="5663116" y="394895"/>
                  <a:pt x="5683250" y="406400"/>
                </a:cubicBezTo>
                <a:cubicBezTo>
                  <a:pt x="5689062" y="409721"/>
                  <a:pt x="5696313" y="409757"/>
                  <a:pt x="5702300" y="412750"/>
                </a:cubicBezTo>
                <a:cubicBezTo>
                  <a:pt x="5709126" y="416163"/>
                  <a:pt x="5715487" y="420564"/>
                  <a:pt x="5721350" y="425450"/>
                </a:cubicBezTo>
                <a:cubicBezTo>
                  <a:pt x="5728249" y="431199"/>
                  <a:pt x="5740400" y="444500"/>
                  <a:pt x="5740400" y="44450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AU" sz="1765"/>
          </a:p>
        </p:txBody>
      </p:sp>
      <p:grpSp>
        <p:nvGrpSpPr>
          <p:cNvPr id="24" name="Group 23"/>
          <p:cNvGrpSpPr/>
          <p:nvPr/>
        </p:nvGrpSpPr>
        <p:grpSpPr>
          <a:xfrm>
            <a:off x="9794874" y="3774866"/>
            <a:ext cx="1603739" cy="2499059"/>
            <a:chOff x="9991281" y="3850063"/>
            <a:chExt cx="1635897" cy="2549170"/>
          </a:xfrm>
        </p:grpSpPr>
        <p:sp>
          <p:nvSpPr>
            <p:cNvPr id="48" name="TextBox 47"/>
            <p:cNvSpPr txBox="1"/>
            <p:nvPr/>
          </p:nvSpPr>
          <p:spPr>
            <a:xfrm>
              <a:off x="9991281" y="5278926"/>
              <a:ext cx="1635897" cy="1120307"/>
            </a:xfrm>
            <a:prstGeom prst="rect">
              <a:avLst/>
            </a:prstGeom>
            <a:noFill/>
          </p:spPr>
          <p:txBody>
            <a:bodyPr wrap="none" lIns="179285" tIns="143428" rIns="179285" bIns="143428" rtlCol="0">
              <a:spAutoFit/>
            </a:bodyPr>
            <a:lstStyle/>
            <a:p>
              <a:pPr>
                <a:lnSpc>
                  <a:spcPct val="90000"/>
                </a:lnSpc>
                <a:spcAft>
                  <a:spcPts val="588"/>
                </a:spcAft>
              </a:pPr>
              <a:r>
                <a:rPr lang="en-AU" sz="1765" dirty="0">
                  <a:gradFill>
                    <a:gsLst>
                      <a:gs pos="2917">
                        <a:schemeClr val="tx1"/>
                      </a:gs>
                      <a:gs pos="30000">
                        <a:schemeClr val="tx1"/>
                      </a:gs>
                    </a:gsLst>
                    <a:lin ang="5400000" scaled="0"/>
                  </a:gradFill>
                </a:rPr>
                <a:t>Droid (2011)</a:t>
              </a:r>
              <a:br>
                <a:rPr lang="en-AU" sz="1765" dirty="0">
                  <a:gradFill>
                    <a:gsLst>
                      <a:gs pos="2917">
                        <a:schemeClr val="tx1"/>
                      </a:gs>
                      <a:gs pos="30000">
                        <a:schemeClr val="tx1"/>
                      </a:gs>
                    </a:gsLst>
                    <a:lin ang="5400000" scaled="0"/>
                  </a:gradFill>
                </a:rPr>
              </a:br>
              <a:r>
                <a:rPr lang="en-AU" sz="1765" dirty="0">
                  <a:gradFill>
                    <a:gsLst>
                      <a:gs pos="2917">
                        <a:schemeClr val="tx1"/>
                      </a:gs>
                      <a:gs pos="30000">
                        <a:schemeClr val="tx1"/>
                      </a:gs>
                    </a:gsLst>
                    <a:lin ang="5400000" scaled="0"/>
                  </a:gradFill>
                </a:rPr>
                <a:t>v3.0 (2012)</a:t>
              </a:r>
            </a:p>
            <a:p>
              <a:pPr>
                <a:lnSpc>
                  <a:spcPct val="90000"/>
                </a:lnSpc>
                <a:spcAft>
                  <a:spcPts val="588"/>
                </a:spcAft>
              </a:pPr>
              <a:endParaRPr lang="en-AU" sz="1765" dirty="0">
                <a:gradFill>
                  <a:gsLst>
                    <a:gs pos="2917">
                      <a:schemeClr val="tx1"/>
                    </a:gs>
                    <a:gs pos="30000">
                      <a:schemeClr val="tx1"/>
                    </a:gs>
                  </a:gsLst>
                  <a:lin ang="5400000" scaled="0"/>
                </a:gradFill>
              </a:endParaRPr>
            </a:p>
          </p:txBody>
        </p:sp>
        <p:pic>
          <p:nvPicPr>
            <p:cNvPr id="61" name="Picture 6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066309" y="4743834"/>
              <a:ext cx="656784" cy="656784"/>
            </a:xfrm>
            <a:prstGeom prst="rect">
              <a:avLst/>
            </a:prstGeom>
          </p:spPr>
        </p:pic>
        <p:sp>
          <p:nvSpPr>
            <p:cNvPr id="63" name="TextBox 62"/>
            <p:cNvSpPr txBox="1"/>
            <p:nvPr/>
          </p:nvSpPr>
          <p:spPr>
            <a:xfrm>
              <a:off x="10287000" y="3964657"/>
              <a:ext cx="1044460" cy="489365"/>
            </a:xfrm>
            <a:prstGeom prst="rect">
              <a:avLst/>
            </a:prstGeom>
            <a:noFill/>
          </p:spPr>
          <p:txBody>
            <a:bodyPr wrap="square" lIns="179285" tIns="143428" rIns="179285" bIns="143428" rtlCol="0">
              <a:spAutoFit/>
            </a:bodyPr>
            <a:lstStyle/>
            <a:p>
              <a:pPr>
                <a:lnSpc>
                  <a:spcPct val="90000"/>
                </a:lnSpc>
                <a:spcAft>
                  <a:spcPts val="588"/>
                </a:spcAft>
              </a:pPr>
              <a:r>
                <a:rPr lang="en-AU" sz="1372" dirty="0">
                  <a:gradFill>
                    <a:gsLst>
                      <a:gs pos="2917">
                        <a:schemeClr val="tx1"/>
                      </a:gs>
                      <a:gs pos="30000">
                        <a:schemeClr val="tx1"/>
                      </a:gs>
                    </a:gsLst>
                    <a:lin ang="5400000" scaled="0"/>
                  </a:gradFill>
                </a:rPr>
                <a:t>shipped</a:t>
              </a:r>
            </a:p>
          </p:txBody>
        </p:sp>
        <p:cxnSp>
          <p:nvCxnSpPr>
            <p:cNvPr id="67" name="Straight Arrow Connector 66"/>
            <p:cNvCxnSpPr/>
            <p:nvPr/>
          </p:nvCxnSpPr>
          <p:spPr>
            <a:xfrm>
              <a:off x="10394701" y="3850063"/>
              <a:ext cx="0" cy="7921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1218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Who is this guy?</a:t>
            </a:r>
            <a:endParaRPr lang="en-US" dirty="0"/>
          </a:p>
        </p:txBody>
      </p:sp>
      <p:grpSp>
        <p:nvGrpSpPr>
          <p:cNvPr id="6" name="Group 5"/>
          <p:cNvGrpSpPr/>
          <p:nvPr/>
        </p:nvGrpSpPr>
        <p:grpSpPr>
          <a:xfrm>
            <a:off x="768927" y="2901295"/>
            <a:ext cx="4394258" cy="1631290"/>
            <a:chOff x="-1023210" y="2520826"/>
            <a:chExt cx="4482372" cy="1664001"/>
          </a:xfrm>
        </p:grpSpPr>
        <p:cxnSp>
          <p:nvCxnSpPr>
            <p:cNvPr id="21" name="Straight Connector 20"/>
            <p:cNvCxnSpPr/>
            <p:nvPr/>
          </p:nvCxnSpPr>
          <p:spPr>
            <a:xfrm>
              <a:off x="190500" y="3332162"/>
              <a:ext cx="3217862" cy="0"/>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023210" y="2520826"/>
              <a:ext cx="4431572" cy="6540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pPr algn="r"/>
              <a:r>
                <a:rPr lang="en-US" sz="1961" b="1" dirty="0" err="1" smtClean="0">
                  <a:solidFill>
                    <a:srgbClr val="404040"/>
                  </a:solidFill>
                  <a:cs typeface="Arial"/>
                </a:rPr>
                <a:t>Hardik</a:t>
              </a:r>
              <a:r>
                <a:rPr lang="en-US" sz="1961" dirty="0" smtClean="0">
                  <a:solidFill>
                    <a:srgbClr val="404040"/>
                  </a:solidFill>
                  <a:cs typeface="Arial"/>
                </a:rPr>
                <a:t> Mistry</a:t>
              </a:r>
              <a:endParaRPr lang="en-US" sz="1961" dirty="0">
                <a:solidFill>
                  <a:srgbClr val="404040"/>
                </a:solidFill>
                <a:cs typeface="Arial"/>
              </a:endParaRPr>
            </a:p>
            <a:p>
              <a:pPr algn="r"/>
              <a:r>
                <a:rPr lang="en-US" sz="1961" dirty="0" smtClean="0">
                  <a:solidFill>
                    <a:srgbClr val="404040"/>
                  </a:solidFill>
                  <a:latin typeface="Segoe UI Light"/>
                  <a:cs typeface="Arial"/>
                </a:rPr>
                <a:t>Technology Consultant, Mobility &amp; Cloud</a:t>
              </a:r>
              <a:endParaRPr lang="en-US" sz="1961" dirty="0">
                <a:solidFill>
                  <a:srgbClr val="404040"/>
                </a:solidFill>
                <a:latin typeface="Segoe UI Light"/>
                <a:cs typeface="Arial"/>
              </a:endParaRPr>
            </a:p>
          </p:txBody>
        </p:sp>
        <p:sp>
          <p:nvSpPr>
            <p:cNvPr id="16" name="TextBox 15"/>
            <p:cNvSpPr txBox="1"/>
            <p:nvPr/>
          </p:nvSpPr>
          <p:spPr>
            <a:xfrm>
              <a:off x="672673" y="3370262"/>
              <a:ext cx="2786489" cy="814565"/>
            </a:xfrm>
            <a:prstGeom prst="rect">
              <a:avLst/>
            </a:prstGeom>
            <a:noFill/>
          </p:spPr>
          <p:txBody>
            <a:bodyPr wrap="square" rtlCol="0">
              <a:spAutoFit/>
            </a:bodyPr>
            <a:lstStyle/>
            <a:p>
              <a:pPr algn="r">
                <a:lnSpc>
                  <a:spcPct val="130000"/>
                </a:lnSpc>
              </a:pPr>
              <a:r>
                <a:rPr lang="en-US" sz="1765" dirty="0">
                  <a:solidFill>
                    <a:srgbClr val="404040"/>
                  </a:solidFill>
                  <a:latin typeface="Segoe UI Light"/>
                  <a:cs typeface="Arial"/>
                </a:rPr>
                <a:t>m</a:t>
              </a:r>
              <a:r>
                <a:rPr lang="en-US" sz="1765" dirty="0" smtClean="0">
                  <a:solidFill>
                    <a:srgbClr val="404040"/>
                  </a:solidFill>
                  <a:latin typeface="Segoe UI Light"/>
                  <a:cs typeface="Arial"/>
                </a:rPr>
                <a:t>istryhardik.05@live.com</a:t>
              </a:r>
              <a:endParaRPr lang="en-US" sz="1765" dirty="0">
                <a:solidFill>
                  <a:srgbClr val="404040"/>
                </a:solidFill>
                <a:latin typeface="Segoe UI Light"/>
                <a:cs typeface="Arial"/>
              </a:endParaRPr>
            </a:p>
            <a:p>
              <a:pPr algn="r">
                <a:lnSpc>
                  <a:spcPct val="130000"/>
                </a:lnSpc>
              </a:pPr>
              <a:r>
                <a:rPr lang="en-US" sz="1765" dirty="0" smtClean="0">
                  <a:solidFill>
                    <a:srgbClr val="404040"/>
                  </a:solidFill>
                  <a:latin typeface="Segoe UI Light"/>
                  <a:cs typeface="Arial"/>
                </a:rPr>
                <a:t>@mistryhardik05</a:t>
              </a:r>
              <a:endParaRPr lang="en-US" sz="1765" dirty="0">
                <a:solidFill>
                  <a:srgbClr val="404040"/>
                </a:solidFill>
                <a:latin typeface="Segoe UI Light"/>
                <a:cs typeface="Arial"/>
              </a:endParaRPr>
            </a:p>
          </p:txBody>
        </p:sp>
      </p:grpSp>
      <p:grpSp>
        <p:nvGrpSpPr>
          <p:cNvPr id="4" name="Group 3"/>
          <p:cNvGrpSpPr/>
          <p:nvPr/>
        </p:nvGrpSpPr>
        <p:grpSpPr>
          <a:xfrm>
            <a:off x="5517039" y="1537855"/>
            <a:ext cx="3254199" cy="4987636"/>
            <a:chOff x="4519512" y="1537855"/>
            <a:chExt cx="3254199" cy="4987636"/>
          </a:xfrm>
        </p:grpSpPr>
        <p:grpSp>
          <p:nvGrpSpPr>
            <p:cNvPr id="5" name="Group 4"/>
            <p:cNvGrpSpPr/>
            <p:nvPr/>
          </p:nvGrpSpPr>
          <p:grpSpPr>
            <a:xfrm>
              <a:off x="4519512" y="1731084"/>
              <a:ext cx="3190810" cy="4611295"/>
              <a:chOff x="3625672" y="1592263"/>
              <a:chExt cx="5386937" cy="7785098"/>
            </a:xfrm>
          </p:grpSpPr>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flipH="1">
                <a:off x="3625672" y="1592263"/>
                <a:ext cx="1943099" cy="7772399"/>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flipH="1">
                <a:off x="6658346" y="1604963"/>
                <a:ext cx="2354263" cy="7772398"/>
              </a:xfrm>
              <a:prstGeom prst="rect">
                <a:avLst/>
              </a:prstGeom>
            </p:spPr>
          </p:pic>
        </p:grpSp>
        <p:sp>
          <p:nvSpPr>
            <p:cNvPr id="3" name="Rectangle 2"/>
            <p:cNvSpPr/>
            <p:nvPr/>
          </p:nvSpPr>
          <p:spPr bwMode="auto">
            <a:xfrm>
              <a:off x="5986475" y="1537855"/>
              <a:ext cx="1787236" cy="49876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IN" sz="8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77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AU" sz="2400" dirty="0" err="1" smtClean="0"/>
              <a:t>.Net</a:t>
            </a:r>
            <a:r>
              <a:rPr lang="en-AU" sz="2400" dirty="0" smtClean="0"/>
              <a:t> 4.0 </a:t>
            </a:r>
            <a:r>
              <a:rPr lang="en-AU" sz="2400" dirty="0"/>
              <a:t>except </a:t>
            </a:r>
            <a:r>
              <a:rPr lang="en-AU" sz="2400" dirty="0" smtClean="0"/>
              <a:t>WPF</a:t>
            </a:r>
            <a:r>
              <a:rPr lang="en-AU" sz="2400" dirty="0"/>
              <a:t>, WWF, and with limited </a:t>
            </a:r>
            <a:r>
              <a:rPr lang="en-AU" sz="2400" dirty="0" smtClean="0"/>
              <a:t>WCF.</a:t>
            </a:r>
          </a:p>
          <a:p>
            <a:r>
              <a:rPr lang="en-AU" sz="2400" dirty="0" err="1" smtClean="0"/>
              <a:t>ASP.Net</a:t>
            </a:r>
            <a:r>
              <a:rPr lang="en-AU" sz="2400" dirty="0" smtClean="0"/>
              <a:t>, MVC3 and Razor.</a:t>
            </a:r>
          </a:p>
          <a:p>
            <a:r>
              <a:rPr lang="en-AU" sz="2400" dirty="0" smtClean="0"/>
              <a:t>C# 5.0 </a:t>
            </a:r>
            <a:r>
              <a:rPr lang="en-AU" sz="2400" dirty="0" err="1" smtClean="0"/>
              <a:t>async</a:t>
            </a:r>
            <a:r>
              <a:rPr lang="en-AU" sz="2400" dirty="0" smtClean="0"/>
              <a:t> support since July 2013.</a:t>
            </a:r>
          </a:p>
          <a:p>
            <a:pPr marL="0" indent="0">
              <a:buNone/>
            </a:pPr>
            <a:endParaRPr lang="en-AU" dirty="0"/>
          </a:p>
        </p:txBody>
      </p:sp>
      <p:sp>
        <p:nvSpPr>
          <p:cNvPr id="2" name="Title 1"/>
          <p:cNvSpPr>
            <a:spLocks noGrp="1"/>
          </p:cNvSpPr>
          <p:nvPr>
            <p:ph type="title"/>
          </p:nvPr>
        </p:nvSpPr>
        <p:spPr/>
        <p:txBody>
          <a:bodyPr/>
          <a:lstStyle/>
          <a:p>
            <a:r>
              <a:rPr lang="en-AU" dirty="0" err="1" smtClean="0"/>
              <a:t>.Net</a:t>
            </a:r>
            <a:r>
              <a:rPr lang="en-AU" dirty="0"/>
              <a:t> </a:t>
            </a:r>
            <a:r>
              <a:rPr lang="en-AU" dirty="0" smtClean="0"/>
              <a:t>and Mono compatibility</a:t>
            </a:r>
            <a:endParaRPr lang="en-AU" dirty="0"/>
          </a:p>
        </p:txBody>
      </p:sp>
    </p:spTree>
    <p:extLst>
      <p:ext uri="{BB962C8B-B14F-4D97-AF65-F5344CB8AC3E}">
        <p14:creationId xmlns:p14="http://schemas.microsoft.com/office/powerpoint/2010/main" val="2313322775"/>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Scan your code</a:t>
            </a:r>
            <a:endParaRPr lang="en-AU" dirty="0"/>
          </a:p>
        </p:txBody>
      </p:sp>
      <p:pic>
        <p:nvPicPr>
          <p:cNvPr id="4" name="Picture 3"/>
          <p:cNvPicPr>
            <a:picLocks noChangeAspect="1"/>
          </p:cNvPicPr>
          <p:nvPr/>
        </p:nvPicPr>
        <p:blipFill>
          <a:blip r:embed="rId2"/>
          <a:stretch>
            <a:fillRect/>
          </a:stretch>
        </p:blipFill>
        <p:spPr>
          <a:xfrm>
            <a:off x="2354599" y="1191085"/>
            <a:ext cx="6918062" cy="5351095"/>
          </a:xfrm>
          <a:prstGeom prst="rect">
            <a:avLst/>
          </a:prstGeom>
        </p:spPr>
      </p:pic>
    </p:spTree>
    <p:extLst>
      <p:ext uri="{BB962C8B-B14F-4D97-AF65-F5344CB8AC3E}">
        <p14:creationId xmlns:p14="http://schemas.microsoft.com/office/powerpoint/2010/main" val="1347706592"/>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p:txBody>
          <a:bodyPr/>
          <a:lstStyle/>
          <a:p>
            <a:r>
              <a:rPr lang="en-AU" sz="2400" dirty="0" err="1" smtClean="0"/>
              <a:t>iOS</a:t>
            </a:r>
            <a:r>
              <a:rPr lang="en-AU" sz="2400" dirty="0" smtClean="0"/>
              <a:t>: AOT used to build a native ARM app.</a:t>
            </a:r>
          </a:p>
          <a:p>
            <a:endParaRPr lang="en-AU" sz="2400" dirty="0" smtClean="0"/>
          </a:p>
          <a:p>
            <a:r>
              <a:rPr lang="en-AU" sz="2400" dirty="0" smtClean="0"/>
              <a:t>Android: Compiled to IL and packaged with </a:t>
            </a:r>
            <a:r>
              <a:rPr lang="en-AU" sz="2400" dirty="0" err="1" smtClean="0"/>
              <a:t>MonoVM</a:t>
            </a:r>
            <a:r>
              <a:rPr lang="en-AU" sz="2400" dirty="0"/>
              <a:t>.</a:t>
            </a:r>
            <a:endParaRPr lang="en-AU" sz="2400" dirty="0" smtClean="0"/>
          </a:p>
          <a:p>
            <a:endParaRPr lang="en-AU" sz="2400" dirty="0" smtClean="0"/>
          </a:p>
          <a:p>
            <a:r>
              <a:rPr lang="en-AU" sz="2400" dirty="0" smtClean="0"/>
              <a:t>Objective-C: utilise P/Invoke.</a:t>
            </a:r>
          </a:p>
          <a:p>
            <a:endParaRPr lang="en-AU" sz="2400" dirty="0"/>
          </a:p>
          <a:p>
            <a:r>
              <a:rPr lang="en-AU" sz="2400" dirty="0" smtClean="0"/>
              <a:t>Java: use Java Binding Library or JNI.</a:t>
            </a:r>
            <a:endParaRPr lang="en-AU" sz="2400" b="1" dirty="0"/>
          </a:p>
        </p:txBody>
      </p:sp>
      <p:sp>
        <p:nvSpPr>
          <p:cNvPr id="2" name="Title 1"/>
          <p:cNvSpPr>
            <a:spLocks noGrp="1"/>
          </p:cNvSpPr>
          <p:nvPr>
            <p:ph type="title"/>
          </p:nvPr>
        </p:nvSpPr>
        <p:spPr/>
        <p:txBody>
          <a:bodyPr/>
          <a:lstStyle/>
          <a:p>
            <a:r>
              <a:rPr lang="en-AU" dirty="0" smtClean="0"/>
              <a:t>Native mobile platforms support</a:t>
            </a:r>
            <a:endParaRPr lang="en-AU" dirty="0"/>
          </a:p>
        </p:txBody>
      </p:sp>
    </p:spTree>
    <p:extLst>
      <p:ext uri="{BB962C8B-B14F-4D97-AF65-F5344CB8AC3E}">
        <p14:creationId xmlns:p14="http://schemas.microsoft.com/office/powerpoint/2010/main" val="36318620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029651" y="2173012"/>
            <a:ext cx="7924247" cy="1569660"/>
          </a:xfrm>
          <a:prstGeom prst="rect">
            <a:avLst/>
          </a:prstGeom>
        </p:spPr>
        <p:txBody>
          <a:bodyPr wrap="square">
            <a:spAutoFit/>
          </a:bodyPr>
          <a:lstStyle/>
          <a:p>
            <a:pPr lvl="0" algn="ctr"/>
            <a:r>
              <a:rPr lang="en-US" sz="4800" dirty="0">
                <a:solidFill>
                  <a:schemeClr val="tx1">
                    <a:lumMod val="65000"/>
                    <a:lumOff val="35000"/>
                  </a:schemeClr>
                </a:solidFill>
                <a:latin typeface="Segoe UI Light"/>
                <a:cs typeface="Segoe UI Light"/>
              </a:rPr>
              <a:t>Make it </a:t>
            </a:r>
            <a:r>
              <a:rPr lang="en-US" sz="4800" dirty="0">
                <a:solidFill>
                  <a:srgbClr val="48B3CA"/>
                </a:solidFill>
                <a:latin typeface="Segoe UI" charset="0"/>
                <a:ea typeface="Segoe UI" charset="0"/>
                <a:cs typeface="Segoe UI" charset="0"/>
              </a:rPr>
              <a:t>fast</a:t>
            </a:r>
            <a:r>
              <a:rPr lang="en-US" sz="4800" dirty="0">
                <a:solidFill>
                  <a:schemeClr val="tx1">
                    <a:lumMod val="65000"/>
                    <a:lumOff val="35000"/>
                  </a:schemeClr>
                </a:solidFill>
                <a:latin typeface="Segoe UI Light"/>
                <a:cs typeface="Segoe UI Light"/>
              </a:rPr>
              <a:t>, </a:t>
            </a:r>
            <a:r>
              <a:rPr lang="en-US" sz="4800" dirty="0">
                <a:solidFill>
                  <a:srgbClr val="90CA47"/>
                </a:solidFill>
                <a:latin typeface="Segoe UI" charset="0"/>
                <a:ea typeface="Segoe UI" charset="0"/>
                <a:cs typeface="Segoe UI" charset="0"/>
              </a:rPr>
              <a:t>easy</a:t>
            </a:r>
            <a:r>
              <a:rPr lang="en-US" sz="4800" dirty="0">
                <a:solidFill>
                  <a:schemeClr val="tx1">
                    <a:lumMod val="75000"/>
                    <a:lumOff val="25000"/>
                  </a:schemeClr>
                </a:solidFill>
                <a:latin typeface="Segoe UI Light" charset="0"/>
                <a:ea typeface="Segoe UI Light" charset="0"/>
                <a:cs typeface="Segoe UI Light" charset="0"/>
              </a:rPr>
              <a:t>,</a:t>
            </a:r>
            <a:r>
              <a:rPr lang="en-US" sz="4800" dirty="0">
                <a:solidFill>
                  <a:schemeClr val="tx1">
                    <a:lumMod val="65000"/>
                    <a:lumOff val="35000"/>
                  </a:schemeClr>
                </a:solidFill>
                <a:latin typeface="Segoe UI Light"/>
                <a:cs typeface="Segoe UI Light"/>
              </a:rPr>
              <a:t> and </a:t>
            </a:r>
            <a:r>
              <a:rPr lang="en-US" sz="4800" dirty="0">
                <a:solidFill>
                  <a:srgbClr val="9377CE"/>
                </a:solidFill>
                <a:latin typeface="Segoe UI" charset="0"/>
                <a:ea typeface="Segoe UI" charset="0"/>
                <a:cs typeface="Segoe UI" charset="0"/>
              </a:rPr>
              <a:t>fun</a:t>
            </a:r>
            <a:r>
              <a:rPr lang="en-US" sz="4800" dirty="0">
                <a:solidFill>
                  <a:schemeClr val="tx1">
                    <a:lumMod val="65000"/>
                    <a:lumOff val="35000"/>
                  </a:schemeClr>
                </a:solidFill>
                <a:latin typeface="Segoe UI Light"/>
                <a:cs typeface="Segoe UI Light"/>
              </a:rPr>
              <a:t> to create great mobile apps.</a:t>
            </a:r>
            <a:endParaRPr lang="en-US" sz="4800" kern="0" dirty="0">
              <a:solidFill>
                <a:schemeClr val="tx1">
                  <a:lumMod val="65000"/>
                  <a:lumOff val="35000"/>
                </a:schemeClr>
              </a:solidFill>
              <a:latin typeface="Segoe UI Light"/>
              <a:ea typeface="Segoe UI" pitchFamily="34" charset="0"/>
              <a:cs typeface="Segoe UI Ligh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31539" y="150829"/>
            <a:ext cx="7909677" cy="6858000"/>
          </a:xfrm>
          <a:prstGeom prst="rect">
            <a:avLst/>
          </a:prstGeom>
        </p:spPr>
      </p:pic>
      <p:sp>
        <p:nvSpPr>
          <p:cNvPr id="7" name="Title 22"/>
          <p:cNvSpPr>
            <a:spLocks noGrp="1"/>
          </p:cNvSpPr>
          <p:nvPr>
            <p:ph type="title"/>
          </p:nvPr>
        </p:nvSpPr>
        <p:spPr/>
        <p:txBody>
          <a:bodyPr/>
          <a:lstStyle/>
          <a:p>
            <a:r>
              <a:rPr lang="en-US" dirty="0" smtClean="0">
                <a:solidFill>
                  <a:srgbClr val="06AED0"/>
                </a:solidFill>
              </a:rPr>
              <a:t>Xamarin’s Mission</a:t>
            </a:r>
            <a:endParaRPr lang="en-US" dirty="0">
              <a:solidFill>
                <a:srgbClr val="06AED0"/>
              </a:solidFill>
            </a:endParaRPr>
          </a:p>
        </p:txBody>
      </p:sp>
    </p:spTree>
    <p:extLst>
      <p:ext uri="{BB962C8B-B14F-4D97-AF65-F5344CB8AC3E}">
        <p14:creationId xmlns:p14="http://schemas.microsoft.com/office/powerpoint/2010/main" val="201561535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8661271" y="4280220"/>
            <a:ext cx="3291285"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Stay current</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7" name="Title 22"/>
          <p:cNvSpPr>
            <a:spLocks noGrp="1"/>
          </p:cNvSpPr>
          <p:nvPr>
            <p:ph type="title"/>
          </p:nvPr>
        </p:nvSpPr>
        <p:spPr/>
        <p:txBody>
          <a:bodyPr/>
          <a:lstStyle/>
          <a:p>
            <a:r>
              <a:rPr lang="en-US" dirty="0" smtClean="0">
                <a:solidFill>
                  <a:srgbClr val="06AED0"/>
                </a:solidFill>
              </a:rPr>
              <a:t>Your priorities when building apps</a:t>
            </a:r>
            <a:endParaRPr lang="en-US" dirty="0">
              <a:solidFill>
                <a:srgbClr val="06AED0"/>
              </a:solidFill>
            </a:endParaRPr>
          </a:p>
        </p:txBody>
      </p:sp>
      <p:sp>
        <p:nvSpPr>
          <p:cNvPr id="9" name="Rectangle 8"/>
          <p:cNvSpPr/>
          <p:nvPr/>
        </p:nvSpPr>
        <p:spPr>
          <a:xfrm>
            <a:off x="3172434" y="4280219"/>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Works Everywhere</a:t>
            </a:r>
            <a:endParaRPr lang="en-US" sz="2400" kern="0" dirty="0">
              <a:solidFill>
                <a:schemeClr val="tx1">
                  <a:lumMod val="65000"/>
                  <a:lumOff val="35000"/>
                </a:schemeClr>
              </a:solidFill>
              <a:latin typeface="Segoe UI Light"/>
              <a:ea typeface="Segoe UI" pitchFamily="34" charset="0"/>
              <a:cs typeface="Segoe UI Light"/>
            </a:endParaRPr>
          </a:p>
        </p:txBody>
      </p:sp>
      <p:sp>
        <p:nvSpPr>
          <p:cNvPr id="10" name="Rectangle 9"/>
          <p:cNvSpPr/>
          <p:nvPr/>
        </p:nvSpPr>
        <p:spPr>
          <a:xfrm>
            <a:off x="240969" y="4280219"/>
            <a:ext cx="3378631" cy="830997"/>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Native</a:t>
            </a:r>
          </a:p>
          <a:p>
            <a:pPr lvl="0" algn="ctr"/>
            <a:r>
              <a:rPr lang="en-US" sz="2400" kern="0" dirty="0">
                <a:solidFill>
                  <a:schemeClr val="tx1">
                    <a:lumMod val="65000"/>
                    <a:lumOff val="35000"/>
                  </a:schemeClr>
                </a:solidFill>
                <a:latin typeface="Segoe UI Light"/>
                <a:ea typeface="Segoe UI" pitchFamily="34" charset="0"/>
                <a:cs typeface="Segoe UI Light"/>
              </a:rPr>
              <a:t>5-Star App</a:t>
            </a:r>
          </a:p>
        </p:txBody>
      </p:sp>
      <p:sp>
        <p:nvSpPr>
          <p:cNvPr id="8" name="Rectangle 7"/>
          <p:cNvSpPr/>
          <p:nvPr/>
        </p:nvSpPr>
        <p:spPr>
          <a:xfrm>
            <a:off x="5960764" y="4280220"/>
            <a:ext cx="3115637" cy="461665"/>
          </a:xfrm>
          <a:prstGeom prst="rect">
            <a:avLst/>
          </a:prstGeom>
        </p:spPr>
        <p:txBody>
          <a:bodyPr wrap="square">
            <a:spAutoFit/>
          </a:bodyPr>
          <a:lstStyle/>
          <a:p>
            <a:pPr lvl="0" algn="ctr"/>
            <a:r>
              <a:rPr lang="en-US" sz="2400" dirty="0">
                <a:solidFill>
                  <a:schemeClr val="tx1">
                    <a:lumMod val="65000"/>
                    <a:lumOff val="35000"/>
                  </a:schemeClr>
                </a:solidFill>
                <a:latin typeface="Segoe UI Light"/>
                <a:cs typeface="Segoe UI Light"/>
              </a:rPr>
              <a:t>Integration</a:t>
            </a:r>
            <a:endParaRPr lang="en-US" sz="2400" kern="0" dirty="0">
              <a:solidFill>
                <a:schemeClr val="tx1">
                  <a:lumMod val="65000"/>
                  <a:lumOff val="35000"/>
                </a:schemeClr>
              </a:solidFill>
              <a:latin typeface="Segoe UI Light"/>
              <a:ea typeface="Segoe UI" pitchFamily="34" charset="0"/>
              <a:cs typeface="Segoe UI 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00" y="1744278"/>
            <a:ext cx="2408333" cy="240833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8071" y="1748864"/>
            <a:ext cx="2408333" cy="2408333"/>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952" y="1449216"/>
            <a:ext cx="2904153" cy="2904153"/>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7351" y="1889210"/>
            <a:ext cx="2261301" cy="2261301"/>
          </a:xfrm>
          <a:prstGeom prst="rect">
            <a:avLst/>
          </a:prstGeom>
        </p:spPr>
      </p:pic>
    </p:spTree>
    <p:extLst>
      <p:ext uri="{BB962C8B-B14F-4D97-AF65-F5344CB8AC3E}">
        <p14:creationId xmlns:p14="http://schemas.microsoft.com/office/powerpoint/2010/main" val="126048840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p:cNvSpPr>
            <a:spLocks noGrp="1"/>
          </p:cNvSpPr>
          <p:nvPr>
            <p:ph type="title"/>
          </p:nvPr>
        </p:nvSpPr>
        <p:spPr/>
        <p:txBody>
          <a:bodyPr/>
          <a:lstStyle/>
          <a:p>
            <a:r>
              <a:rPr lang="en-US" dirty="0" smtClean="0">
                <a:solidFill>
                  <a:srgbClr val="06AED0"/>
                </a:solidFill>
              </a:rPr>
              <a:t>Xamarin 4</a:t>
            </a:r>
            <a:endParaRPr lang="en-US" dirty="0">
              <a:solidFill>
                <a:srgbClr val="06AED0"/>
              </a:solidFill>
            </a:endParaRPr>
          </a:p>
        </p:txBody>
      </p:sp>
      <p:sp>
        <p:nvSpPr>
          <p:cNvPr id="9" name="Rectangle 8"/>
          <p:cNvSpPr/>
          <p:nvPr/>
        </p:nvSpPr>
        <p:spPr>
          <a:xfrm>
            <a:off x="6537918" y="4163558"/>
            <a:ext cx="3115637" cy="904863"/>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Complete</a:t>
            </a:r>
          </a:p>
          <a:p>
            <a:pPr algn="ctr">
              <a:lnSpc>
                <a:spcPct val="110000"/>
              </a:lnSpc>
              <a:defRPr/>
            </a:pPr>
            <a:r>
              <a:rPr lang="en-US" sz="2400" dirty="0">
                <a:solidFill>
                  <a:srgbClr val="666666"/>
                </a:solidFill>
                <a:latin typeface="Segoe UI Light" charset="0"/>
                <a:ea typeface="Segoe UI Light" charset="0"/>
                <a:cs typeface="Segoe UI Light" charset="0"/>
              </a:rPr>
              <a:t>mobile lifecycle</a:t>
            </a:r>
          </a:p>
        </p:txBody>
      </p:sp>
      <p:sp>
        <p:nvSpPr>
          <p:cNvPr id="8" name="Rectangle 7"/>
          <p:cNvSpPr/>
          <p:nvPr/>
        </p:nvSpPr>
        <p:spPr>
          <a:xfrm>
            <a:off x="2343574" y="4053558"/>
            <a:ext cx="2827149" cy="498598"/>
          </a:xfrm>
          <a:prstGeom prst="rect">
            <a:avLst/>
          </a:prstGeom>
        </p:spPr>
        <p:txBody>
          <a:bodyPr wrap="square">
            <a:spAutoFit/>
          </a:bodyPr>
          <a:lstStyle/>
          <a:p>
            <a:pPr algn="ctr">
              <a:lnSpc>
                <a:spcPct val="110000"/>
              </a:lnSpc>
              <a:defRPr/>
            </a:pPr>
            <a:r>
              <a:rPr lang="en-US" sz="2400" dirty="0">
                <a:solidFill>
                  <a:srgbClr val="666666"/>
                </a:solidFill>
                <a:latin typeface="Segoe UI Light" charset="0"/>
                <a:ea typeface="Segoe UI Light" charset="0"/>
                <a:cs typeface="Segoe UI Light" charset="0"/>
              </a:rPr>
              <a:t>Enterprise-grade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301" y="900829"/>
            <a:ext cx="3850227" cy="3850227"/>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801" y="942249"/>
            <a:ext cx="3545099" cy="3545099"/>
          </a:xfrm>
          <a:prstGeom prst="rect">
            <a:avLst/>
          </a:prstGeom>
        </p:spPr>
      </p:pic>
    </p:spTree>
    <p:extLst>
      <p:ext uri="{BB962C8B-B14F-4D97-AF65-F5344CB8AC3E}">
        <p14:creationId xmlns:p14="http://schemas.microsoft.com/office/powerpoint/2010/main" val="106785607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41148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b="1" dirty="0" smtClean="0">
                <a:solidFill>
                  <a:srgbClr val="06AED0"/>
                </a:solidFill>
              </a:rPr>
              <a:t>Xamarin 4</a:t>
            </a:r>
            <a:r>
              <a:rPr lang="en-US" dirty="0" smtClean="0">
                <a:solidFill>
                  <a:srgbClr val="06AED0"/>
                </a:solidFill>
              </a:rPr>
              <a:t>: the complete mobile lifecycle</a:t>
            </a:r>
            <a:endParaRPr lang="en-US" dirty="0">
              <a:solidFill>
                <a:srgbClr val="06AED0"/>
              </a:solidFill>
            </a:endParaRP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78883653"/>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
        <p:nvSpPr>
          <p:cNvPr id="11" name="Title 1"/>
          <p:cNvSpPr>
            <a:spLocks noGrp="1"/>
          </p:cNvSpPr>
          <p:nvPr>
            <p:ph type="title"/>
          </p:nvPr>
        </p:nvSpPr>
        <p:spPr>
          <a:xfrm>
            <a:off x="269241" y="289957"/>
            <a:ext cx="11655840" cy="899537"/>
          </a:xfrm>
        </p:spPr>
        <p:txBody>
          <a:bodyPr/>
          <a:lstStyle/>
          <a:p>
            <a:r>
              <a:rPr lang="en-US" b="1" dirty="0" smtClean="0">
                <a:solidFill>
                  <a:srgbClr val="06AED0"/>
                </a:solidFill>
              </a:rPr>
              <a:t>Xamarin Platform</a:t>
            </a:r>
            <a:r>
              <a:rPr lang="en-US" dirty="0" smtClean="0">
                <a:solidFill>
                  <a:srgbClr val="06AED0"/>
                </a:solidFill>
              </a:rPr>
              <a:t>: native apps across platforms</a:t>
            </a:r>
            <a:endParaRPr lang="en-US" dirty="0">
              <a:solidFill>
                <a:srgbClr val="06AED0"/>
              </a:solidFill>
            </a:endParaRPr>
          </a:p>
        </p:txBody>
      </p:sp>
    </p:spTree>
    <p:extLst>
      <p:ext uri="{BB962C8B-B14F-4D97-AF65-F5344CB8AC3E}">
        <p14:creationId xmlns:p14="http://schemas.microsoft.com/office/powerpoint/2010/main" val="59179859"/>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289957"/>
            <a:ext cx="11655840" cy="899537"/>
          </a:xfrm>
        </p:spPr>
        <p:txBody>
          <a:bodyPr/>
          <a:lstStyle/>
          <a:p>
            <a:pPr algn="ctr"/>
            <a:r>
              <a:rPr lang="en-US" dirty="0" err="1" smtClean="0"/>
              <a:t>Xamarin’s</a:t>
            </a:r>
            <a:r>
              <a:rPr lang="en-US" dirty="0" smtClean="0"/>
              <a:t> Unique Approach</a:t>
            </a:r>
            <a:endParaRPr lang="en-US" dirty="0"/>
          </a:p>
        </p:txBody>
      </p:sp>
      <p:sp>
        <p:nvSpPr>
          <p:cNvPr id="14" name="TextBox 13"/>
          <p:cNvSpPr txBox="1"/>
          <p:nvPr/>
        </p:nvSpPr>
        <p:spPr>
          <a:xfrm>
            <a:off x="418643" y="5640852"/>
            <a:ext cx="11354714" cy="65172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353" dirty="0">
                <a:solidFill>
                  <a:srgbClr val="70ACBB"/>
                </a:solidFill>
              </a:rPr>
              <a:t>Shared C# codebase  </a:t>
            </a:r>
            <a:r>
              <a:rPr lang="en-US" sz="2353" dirty="0">
                <a:solidFill>
                  <a:srgbClr val="6FBD23"/>
                </a:solidFill>
              </a:rPr>
              <a:t>•</a:t>
            </a:r>
            <a:r>
              <a:rPr lang="en-US" sz="2353" dirty="0">
                <a:solidFill>
                  <a:srgbClr val="16ACEE"/>
                </a:solidFill>
              </a:rPr>
              <a:t>  </a:t>
            </a:r>
            <a:r>
              <a:rPr lang="en-US" sz="2353" dirty="0">
                <a:solidFill>
                  <a:srgbClr val="70ACBB"/>
                </a:solidFill>
              </a:rPr>
              <a:t>100% native API access</a:t>
            </a:r>
            <a:r>
              <a:rPr lang="en-US" sz="2353" dirty="0">
                <a:solidFill>
                  <a:srgbClr val="16ACEE"/>
                </a:solidFill>
              </a:rPr>
              <a:t>  </a:t>
            </a:r>
            <a:r>
              <a:rPr lang="en-US" sz="2353" dirty="0">
                <a:solidFill>
                  <a:srgbClr val="6FBD23"/>
                </a:solidFill>
              </a:rPr>
              <a:t>•</a:t>
            </a:r>
            <a:r>
              <a:rPr lang="en-US" sz="2353" dirty="0">
                <a:solidFill>
                  <a:srgbClr val="16ACEE"/>
                </a:solidFill>
              </a:rPr>
              <a:t>  </a:t>
            </a:r>
            <a:r>
              <a:rPr lang="en-US" sz="2353" dirty="0">
                <a:solidFill>
                  <a:srgbClr val="70ACBB"/>
                </a:solidFill>
              </a:rPr>
              <a:t>High performance</a:t>
            </a:r>
          </a:p>
        </p:txBody>
      </p:sp>
      <p:sp>
        <p:nvSpPr>
          <p:cNvPr id="20" name="Left Brace 19"/>
          <p:cNvSpPr/>
          <p:nvPr/>
        </p:nvSpPr>
        <p:spPr>
          <a:xfrm rot="5400000">
            <a:off x="5986034" y="537557"/>
            <a:ext cx="234785" cy="984658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grpSp>
        <p:nvGrpSpPr>
          <p:cNvPr id="3" name="Group 2"/>
          <p:cNvGrpSpPr/>
          <p:nvPr/>
        </p:nvGrpSpPr>
        <p:grpSpPr>
          <a:xfrm>
            <a:off x="2893418" y="1444948"/>
            <a:ext cx="6420017" cy="3643056"/>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Windows C# UI</a:t>
              </a:r>
            </a:p>
          </p:txBody>
        </p:sp>
        <p:sp>
          <p:nvSpPr>
            <p:cNvPr id="43" name="TextBox 42"/>
            <p:cNvSpPr txBox="1"/>
            <p:nvPr/>
          </p:nvSpPr>
          <p:spPr>
            <a:xfrm>
              <a:off x="4962445" y="2150169"/>
              <a:ext cx="2104077" cy="526199"/>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568" dirty="0">
                  <a:solidFill>
                    <a:srgbClr val="FFFFFF"/>
                  </a:solidFill>
                </a:rPr>
                <a:t>Android C# UI</a:t>
              </a:r>
            </a:p>
          </p:txBody>
        </p:sp>
        <p:sp>
          <p:nvSpPr>
            <p:cNvPr id="19" name="TextBox 18"/>
            <p:cNvSpPr txBox="1"/>
            <p:nvPr/>
          </p:nvSpPr>
          <p:spPr>
            <a:xfrm>
              <a:off x="2830401" y="3439156"/>
              <a:ext cx="6393683" cy="893110"/>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921" dirty="0">
                  <a:solidFill>
                    <a:srgbClr val="FFFFFF"/>
                  </a:solidFill>
                </a:rPr>
                <a:t>Shared C# Mobile</a:t>
              </a:r>
            </a:p>
          </p:txBody>
        </p:sp>
        <p:grpSp>
          <p:nvGrpSpPr>
            <p:cNvPr id="31" name="Group 30"/>
            <p:cNvGrpSpPr/>
            <p:nvPr/>
          </p:nvGrpSpPr>
          <p:grpSpPr>
            <a:xfrm>
              <a:off x="3562935" y="1444948"/>
              <a:ext cx="613490" cy="613491"/>
              <a:chOff x="2057399" y="2725789"/>
              <a:chExt cx="1028699" cy="1028700"/>
            </a:xfrm>
          </p:grpSpPr>
          <p:sp>
            <p:nvSpPr>
              <p:cNvPr id="45" name="Oval 44"/>
              <p:cNvSpPr/>
              <p:nvPr/>
            </p:nvSpPr>
            <p:spPr bwMode="auto">
              <a:xfrm>
                <a:off x="2057399" y="2725789"/>
                <a:ext cx="1028699"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938131"/>
                <a:ext cx="468070" cy="523137"/>
              </a:xfrm>
              <a:prstGeom prst="rect">
                <a:avLst/>
              </a:prstGeom>
            </p:spPr>
          </p:pic>
        </p:grpSp>
        <p:grpSp>
          <p:nvGrpSpPr>
            <p:cNvPr id="32" name="Group 31"/>
            <p:cNvGrpSpPr/>
            <p:nvPr/>
          </p:nvGrpSpPr>
          <p:grpSpPr>
            <a:xfrm>
              <a:off x="5707598" y="1444948"/>
              <a:ext cx="613490" cy="613491"/>
              <a:chOff x="3810000" y="3144890"/>
              <a:chExt cx="1028699" cy="1028700"/>
            </a:xfrm>
          </p:grpSpPr>
          <p:sp>
            <p:nvSpPr>
              <p:cNvPr id="41" name="Oval 40"/>
              <p:cNvSpPr/>
              <p:nvPr/>
            </p:nvSpPr>
            <p:spPr bwMode="auto">
              <a:xfrm>
                <a:off x="3810000" y="3144890"/>
                <a:ext cx="1028699"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402859"/>
                <a:ext cx="434973" cy="500220"/>
              </a:xfrm>
              <a:prstGeom prst="rect">
                <a:avLst/>
              </a:prstGeom>
            </p:spPr>
          </p:pic>
        </p:grpSp>
        <p:grpSp>
          <p:nvGrpSpPr>
            <p:cNvPr id="33" name="Group 32"/>
            <p:cNvGrpSpPr/>
            <p:nvPr/>
          </p:nvGrpSpPr>
          <p:grpSpPr>
            <a:xfrm>
              <a:off x="7851596" y="1444948"/>
              <a:ext cx="613491" cy="613491"/>
              <a:chOff x="6083298" y="3144890"/>
              <a:chExt cx="1028699" cy="1028700"/>
            </a:xfrm>
          </p:grpSpPr>
          <p:sp>
            <p:nvSpPr>
              <p:cNvPr id="36" name="Oval 35"/>
              <p:cNvSpPr/>
              <p:nvPr/>
            </p:nvSpPr>
            <p:spPr bwMode="auto">
              <a:xfrm>
                <a:off x="6083298" y="3144890"/>
                <a:ext cx="1028699"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38" name="Picture 37"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436990"/>
                <a:ext cx="466043" cy="434973"/>
              </a:xfrm>
              <a:prstGeom prst="rect">
                <a:avLst/>
              </a:prstGeom>
            </p:spPr>
          </p:pic>
        </p:grpSp>
      </p:grpSp>
    </p:spTree>
    <p:extLst>
      <p:ext uri="{BB962C8B-B14F-4D97-AF65-F5344CB8AC3E}">
        <p14:creationId xmlns:p14="http://schemas.microsoft.com/office/powerpoint/2010/main" val="873199181"/>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I have a question for you.</a:t>
            </a:r>
            <a:endParaRPr lang="en-AU" dirty="0"/>
          </a:p>
        </p:txBody>
      </p:sp>
      <p:sp>
        <p:nvSpPr>
          <p:cNvPr id="3" name="Text Placeholder 2"/>
          <p:cNvSpPr>
            <a:spLocks noGrp="1"/>
          </p:cNvSpPr>
          <p:nvPr>
            <p:ph type="body" sz="quarter" idx="10"/>
          </p:nvPr>
        </p:nvSpPr>
        <p:spPr>
          <a:xfrm>
            <a:off x="269239" y="1189495"/>
            <a:ext cx="11653523" cy="724143"/>
          </a:xfrm>
        </p:spPr>
        <p:txBody>
          <a:bodyPr/>
          <a:lstStyle/>
          <a:p>
            <a:r>
              <a:rPr lang="en-AU" dirty="0"/>
              <a:t>What </a:t>
            </a:r>
            <a:r>
              <a:rPr lang="en-AU" dirty="0" smtClean="0"/>
              <a:t>device </a:t>
            </a:r>
            <a:r>
              <a:rPr lang="en-AU" dirty="0"/>
              <a:t>do you have?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7706" y="2181648"/>
            <a:ext cx="1730381" cy="364749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04" y="2181649"/>
            <a:ext cx="1979358" cy="3647495"/>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514" y="2181649"/>
            <a:ext cx="1842421" cy="3647495"/>
          </a:xfrm>
          <a:prstGeom prst="rect">
            <a:avLst/>
          </a:prstGeom>
        </p:spPr>
      </p:pic>
    </p:spTree>
    <p:extLst>
      <p:ext uri="{BB962C8B-B14F-4D97-AF65-F5344CB8AC3E}">
        <p14:creationId xmlns:p14="http://schemas.microsoft.com/office/powerpoint/2010/main" val="2600063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 </a:t>
            </a:r>
            <a:r>
              <a:rPr lang="en-US" dirty="0" err="1" smtClean="0"/>
              <a:t>Xamarin.Forms</a:t>
            </a:r>
            <a:endParaRPr lang="en-US" dirty="0"/>
          </a:p>
        </p:txBody>
      </p:sp>
      <p:sp>
        <p:nvSpPr>
          <p:cNvPr id="3" name="Text Placeholder 2"/>
          <p:cNvSpPr>
            <a:spLocks noGrp="1"/>
          </p:cNvSpPr>
          <p:nvPr>
            <p:ph type="body" sz="quarter" idx="10"/>
          </p:nvPr>
        </p:nvSpPr>
        <p:spPr>
          <a:xfrm>
            <a:off x="999919" y="5167871"/>
            <a:ext cx="4503134" cy="969188"/>
          </a:xfrm>
        </p:spPr>
        <p:txBody>
          <a:bodyPr/>
          <a:lstStyle/>
          <a:p>
            <a:pPr algn="ctr">
              <a:lnSpc>
                <a:spcPct val="100000"/>
              </a:lnSpc>
            </a:pPr>
            <a:r>
              <a:rPr lang="en-US" sz="2549" dirty="0">
                <a:solidFill>
                  <a:schemeClr val="tx1"/>
                </a:solidFill>
                <a:latin typeface="+mn-lt"/>
              </a:rPr>
              <a:t>Traditional Xamarin Approach</a:t>
            </a:r>
          </a:p>
        </p:txBody>
      </p:sp>
      <p:sp>
        <p:nvSpPr>
          <p:cNvPr id="4" name="Text Placeholder 3"/>
          <p:cNvSpPr>
            <a:spLocks noGrp="1"/>
          </p:cNvSpPr>
          <p:nvPr>
            <p:ph type="body" sz="quarter" idx="11"/>
          </p:nvPr>
        </p:nvSpPr>
        <p:spPr>
          <a:xfrm>
            <a:off x="6548881" y="5167871"/>
            <a:ext cx="4494575" cy="969188"/>
          </a:xfrm>
        </p:spPr>
        <p:txBody>
          <a:bodyPr/>
          <a:lstStyle/>
          <a:p>
            <a:pPr algn="ctr">
              <a:lnSpc>
                <a:spcPct val="100000"/>
              </a:lnSpc>
            </a:pPr>
            <a:r>
              <a:rPr lang="en-US" sz="2549" dirty="0">
                <a:solidFill>
                  <a:schemeClr val="tx1"/>
                </a:solidFill>
                <a:latin typeface="+mn-lt"/>
              </a:rPr>
              <a:t>With </a:t>
            </a:r>
            <a:r>
              <a:rPr lang="en-US" sz="2549" dirty="0" err="1">
                <a:solidFill>
                  <a:schemeClr val="tx1"/>
                </a:solidFill>
                <a:latin typeface="+mn-lt"/>
              </a:rPr>
              <a:t>Xamarin.Forms</a:t>
            </a:r>
            <a:r>
              <a:rPr lang="en-US" sz="2549" dirty="0">
                <a:solidFill>
                  <a:schemeClr val="tx1"/>
                </a:solidFill>
                <a:latin typeface="+mn-lt"/>
              </a:rPr>
              <a:t>:</a:t>
            </a:r>
            <a:br>
              <a:rPr lang="en-US" sz="2549" dirty="0">
                <a:solidFill>
                  <a:schemeClr val="tx1"/>
                </a:solidFill>
                <a:latin typeface="+mn-lt"/>
              </a:rPr>
            </a:br>
            <a:r>
              <a:rPr lang="en-US" sz="2549" dirty="0">
                <a:solidFill>
                  <a:schemeClr val="tx1"/>
                </a:solidFill>
              </a:rPr>
              <a:t>More code-sharing, all native</a:t>
            </a:r>
          </a:p>
        </p:txBody>
      </p:sp>
      <p:grpSp>
        <p:nvGrpSpPr>
          <p:cNvPr id="25" name="Group 24"/>
          <p:cNvGrpSpPr/>
          <p:nvPr/>
        </p:nvGrpSpPr>
        <p:grpSpPr>
          <a:xfrm>
            <a:off x="999919" y="2481430"/>
            <a:ext cx="4503134" cy="2536546"/>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1200" dirty="0">
                  <a:solidFill>
                    <a:schemeClr val="bg1"/>
                  </a:solidFill>
                </a:rPr>
                <a:t>Android C# UI</a:t>
              </a:r>
            </a:p>
          </p:txBody>
        </p:sp>
      </p:grpSp>
      <p:grpSp>
        <p:nvGrpSpPr>
          <p:cNvPr id="7" name="Group 6"/>
          <p:cNvGrpSpPr/>
          <p:nvPr/>
        </p:nvGrpSpPr>
        <p:grpSpPr>
          <a:xfrm>
            <a:off x="1344639" y="1803013"/>
            <a:ext cx="3722653" cy="615789"/>
            <a:chOff x="1371601" y="1838670"/>
            <a:chExt cx="3797300" cy="628137"/>
          </a:xfrm>
        </p:grpSpPr>
        <p:grpSp>
          <p:nvGrpSpPr>
            <p:cNvPr id="46" name="Group 45"/>
            <p:cNvGrpSpPr/>
            <p:nvPr/>
          </p:nvGrpSpPr>
          <p:grpSpPr>
            <a:xfrm>
              <a:off x="1371601" y="1841014"/>
              <a:ext cx="625793" cy="625793"/>
              <a:chOff x="2057400" y="2654300"/>
              <a:chExt cx="1028700" cy="1028700"/>
            </a:xfrm>
          </p:grpSpPr>
          <p:sp>
            <p:nvSpPr>
              <p:cNvPr id="47" name="Oval 46"/>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49" name="Group 48"/>
            <p:cNvGrpSpPr/>
            <p:nvPr/>
          </p:nvGrpSpPr>
          <p:grpSpPr>
            <a:xfrm>
              <a:off x="2991123" y="1838670"/>
              <a:ext cx="625793" cy="625793"/>
              <a:chOff x="3810000" y="3073400"/>
              <a:chExt cx="1028700" cy="1028700"/>
            </a:xfrm>
          </p:grpSpPr>
          <p:sp>
            <p:nvSpPr>
              <p:cNvPr id="50" name="Oval 49"/>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2" name="Group 51"/>
            <p:cNvGrpSpPr/>
            <p:nvPr/>
          </p:nvGrpSpPr>
          <p:grpSpPr>
            <a:xfrm>
              <a:off x="4543108" y="1838670"/>
              <a:ext cx="625793" cy="625793"/>
              <a:chOff x="6083300" y="3073400"/>
              <a:chExt cx="1028700" cy="1028700"/>
            </a:xfrm>
          </p:grpSpPr>
          <p:sp>
            <p:nvSpPr>
              <p:cNvPr id="53" name="Oval 52"/>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54" name="Picture 53"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grpSp>
        <p:nvGrpSpPr>
          <p:cNvPr id="8" name="Group 7"/>
          <p:cNvGrpSpPr/>
          <p:nvPr/>
        </p:nvGrpSpPr>
        <p:grpSpPr>
          <a:xfrm>
            <a:off x="6540323" y="1803013"/>
            <a:ext cx="4503134" cy="3202514"/>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695575"/>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r>
                <a:rPr lang="en-US" sz="784"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grpSp>
            <p:nvGrpSpPr>
              <p:cNvPr id="56" name="Group 55"/>
              <p:cNvGrpSpPr/>
              <p:nvPr/>
            </p:nvGrpSpPr>
            <p:grpSpPr>
              <a:xfrm>
                <a:off x="1371601" y="1841014"/>
                <a:ext cx="625793" cy="625793"/>
                <a:chOff x="2057400" y="2654300"/>
                <a:chExt cx="1028700" cy="1028700"/>
              </a:xfrm>
            </p:grpSpPr>
            <p:sp>
              <p:nvSpPr>
                <p:cNvPr id="63" name="Oval 62"/>
                <p:cNvSpPr/>
                <p:nvPr/>
              </p:nvSpPr>
              <p:spPr bwMode="auto">
                <a:xfrm>
                  <a:off x="2057400" y="2654300"/>
                  <a:ext cx="1028700" cy="1028700"/>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4" name="Picture 63"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19103" y="2866641"/>
                  <a:ext cx="468070" cy="523137"/>
                </a:xfrm>
                <a:prstGeom prst="rect">
                  <a:avLst/>
                </a:prstGeom>
              </p:spPr>
            </p:pic>
          </p:grpSp>
          <p:grpSp>
            <p:nvGrpSpPr>
              <p:cNvPr id="57" name="Group 56"/>
              <p:cNvGrpSpPr/>
              <p:nvPr/>
            </p:nvGrpSpPr>
            <p:grpSpPr>
              <a:xfrm>
                <a:off x="2991123" y="1838670"/>
                <a:ext cx="625793" cy="625793"/>
                <a:chOff x="3810000" y="3073400"/>
                <a:chExt cx="1028700" cy="1028700"/>
              </a:xfrm>
            </p:grpSpPr>
            <p:sp>
              <p:nvSpPr>
                <p:cNvPr id="61" name="Oval 60"/>
                <p:cNvSpPr/>
                <p:nvPr/>
              </p:nvSpPr>
              <p:spPr bwMode="auto">
                <a:xfrm>
                  <a:off x="3810000" y="3073400"/>
                  <a:ext cx="1028700" cy="1028700"/>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2" name="Picture 61"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097337" y="3331368"/>
                  <a:ext cx="434974" cy="500220"/>
                </a:xfrm>
                <a:prstGeom prst="rect">
                  <a:avLst/>
                </a:prstGeom>
              </p:spPr>
            </p:pic>
          </p:grpSp>
          <p:grpSp>
            <p:nvGrpSpPr>
              <p:cNvPr id="58" name="Group 57"/>
              <p:cNvGrpSpPr/>
              <p:nvPr/>
            </p:nvGrpSpPr>
            <p:grpSpPr>
              <a:xfrm>
                <a:off x="4543108" y="1838670"/>
                <a:ext cx="625793" cy="625793"/>
                <a:chOff x="6083300" y="3073400"/>
                <a:chExt cx="1028700" cy="1028700"/>
              </a:xfrm>
            </p:grpSpPr>
            <p:sp>
              <p:nvSpPr>
                <p:cNvPr id="59" name="Oval 58"/>
                <p:cNvSpPr/>
                <p:nvPr/>
              </p:nvSpPr>
              <p:spPr bwMode="auto">
                <a:xfrm>
                  <a:off x="6083300" y="3073400"/>
                  <a:ext cx="1028700" cy="1028700"/>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descr="Windows_logo.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5885" y="3365500"/>
                  <a:ext cx="466044" cy="434974"/>
                </a:xfrm>
                <a:prstGeom prst="rect">
                  <a:avLst/>
                </a:prstGeom>
              </p:spPr>
            </p:pic>
          </p:grpSp>
        </p:grpSp>
        <p:sp>
          <p:nvSpPr>
            <p:cNvPr id="66" name="TextBox 65"/>
            <p:cNvSpPr txBox="1"/>
            <p:nvPr/>
          </p:nvSpPr>
          <p:spPr>
            <a:xfrm>
              <a:off x="6681202" y="2597523"/>
              <a:ext cx="4583698" cy="787908"/>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3137" dirty="0">
                  <a:solidFill>
                    <a:schemeClr val="bg1"/>
                  </a:solidFill>
                </a:rPr>
                <a:t>Shared UI Code</a:t>
              </a:r>
            </a:p>
          </p:txBody>
        </p:sp>
      </p:grpSp>
      <p:sp>
        <p:nvSpPr>
          <p:cNvPr id="67" name="TextBox 66"/>
          <p:cNvSpPr txBox="1"/>
          <p:nvPr/>
        </p:nvSpPr>
        <p:spPr>
          <a:xfrm>
            <a:off x="1009461" y="3518076"/>
            <a:ext cx="4493592" cy="681901"/>
          </a:xfrm>
          <a:prstGeom prst="rect">
            <a:avLst/>
          </a:prstGeom>
          <a:noFill/>
        </p:spPr>
        <p:txBody>
          <a:bodyPr wrap="square" lIns="179285" tIns="143428" rIns="179285" bIns="143428" rtlCol="0">
            <a:spAutoFit/>
          </a:bodyPr>
          <a:lstStyle/>
          <a:p>
            <a:pPr algn="ctr" defTabSz="914102" fontAlgn="base">
              <a:spcBef>
                <a:spcPct val="0"/>
              </a:spcBef>
              <a:spcAft>
                <a:spcPct val="0"/>
              </a:spcAft>
            </a:pPr>
            <a:r>
              <a:rPr lang="en-US" sz="2549" dirty="0">
                <a:solidFill>
                  <a:schemeClr val="bg1"/>
                </a:solidFill>
                <a:latin typeface="+mj-lt"/>
              </a:rPr>
              <a:t>Shared C# Backend</a:t>
            </a:r>
          </a:p>
        </p:txBody>
      </p:sp>
    </p:spTree>
    <p:extLst>
      <p:ext uri="{BB962C8B-B14F-4D97-AF65-F5344CB8AC3E}">
        <p14:creationId xmlns:p14="http://schemas.microsoft.com/office/powerpoint/2010/main" val="41126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APIs</a:t>
            </a:r>
            <a:endParaRPr lang="en-US" dirty="0"/>
          </a:p>
        </p:txBody>
      </p:sp>
      <p:grpSp>
        <p:nvGrpSpPr>
          <p:cNvPr id="44" name="Group 43"/>
          <p:cNvGrpSpPr/>
          <p:nvPr/>
        </p:nvGrpSpPr>
        <p:grpSpPr>
          <a:xfrm>
            <a:off x="758271" y="1785555"/>
            <a:ext cx="10716278" cy="10398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Microsoft.Phone</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Microsoft.Networking</a:t>
              </a:r>
              <a:endParaRPr lang="en-US" sz="1470"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Windows.Storage</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Windows.Foundation</a:t>
              </a:r>
              <a:endParaRPr lang="en-US" sz="1470"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Microsoft.Devices</a:t>
              </a:r>
              <a:endParaRPr lang="en-US" sz="1765"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pic>
        <p:nvPicPr>
          <p:cNvPr id="37" name="Picture 36"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grpSp>
        <p:nvGrpSpPr>
          <p:cNvPr id="38" name="Group 37"/>
          <p:cNvGrpSpPr/>
          <p:nvPr/>
        </p:nvGrpSpPr>
        <p:grpSpPr>
          <a:xfrm>
            <a:off x="753780" y="3765159"/>
            <a:ext cx="10716278" cy="666313"/>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grpSp>
      <p:sp>
        <p:nvSpPr>
          <p:cNvPr id="24" name="Rounded Rectangle 23"/>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25" name="Rounded Rectangle 24"/>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26" name="Rounded Rectangle 25"/>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27" name="Rounded Rectangle 26"/>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28" name="Rounded Rectangle 27"/>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21397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 100% API Coverage</a:t>
            </a:r>
            <a:endParaRPr lang="en-US" dirty="0"/>
          </a:p>
        </p:txBody>
      </p:sp>
      <p:grpSp>
        <p:nvGrpSpPr>
          <p:cNvPr id="3" name="Group 2"/>
          <p:cNvGrpSpPr/>
          <p:nvPr/>
        </p:nvGrpSpPr>
        <p:grpSpPr>
          <a:xfrm>
            <a:off x="758271" y="1930290"/>
            <a:ext cx="10716278" cy="895088"/>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MapKit</a:t>
              </a:r>
              <a:endParaRPr lang="en-US" sz="1765"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UIKit</a:t>
              </a:r>
              <a:endParaRPr lang="en-US" sz="1765"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iBeacon</a:t>
              </a:r>
              <a:endParaRPr lang="en-US" sz="1765"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CoreGraphics</a:t>
              </a:r>
              <a:endParaRPr lang="en-US" sz="1765"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CoreMotion</a:t>
              </a:r>
              <a:endParaRPr lang="en-US" sz="1765"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grpSp>
      <p:pic>
        <p:nvPicPr>
          <p:cNvPr id="26" name="Picture 25"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7" name="Left Brace 36"/>
          <p:cNvSpPr/>
          <p:nvPr/>
        </p:nvSpPr>
        <p:spPr>
          <a:xfrm rot="5400000" flipH="1">
            <a:off x="5934146" y="-393256"/>
            <a:ext cx="373510" cy="10707296"/>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2" name="Rounded Rectangle 31"/>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113990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t>
            </a:r>
            <a:r>
              <a:rPr lang="en-US" dirty="0"/>
              <a:t>–</a:t>
            </a:r>
            <a:r>
              <a:rPr lang="en-US" dirty="0" smtClean="0"/>
              <a:t> 100</a:t>
            </a:r>
            <a:r>
              <a:rPr lang="en-US" smtClean="0"/>
              <a:t>% API </a:t>
            </a:r>
            <a:r>
              <a:rPr lang="en-US" dirty="0" smtClean="0"/>
              <a:t>Coverage</a:t>
            </a:r>
            <a:endParaRPr lang="en-US" dirty="0"/>
          </a:p>
        </p:txBody>
      </p:sp>
      <p:sp>
        <p:nvSpPr>
          <p:cNvPr id="19" name="Rounded Rectangle 18"/>
          <p:cNvSpPr/>
          <p:nvPr/>
        </p:nvSpPr>
        <p:spPr>
          <a:xfrm>
            <a:off x="75827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Text-to-speech</a:t>
            </a:r>
          </a:p>
        </p:txBody>
      </p:sp>
      <p:sp>
        <p:nvSpPr>
          <p:cNvPr id="20" name="Rounded Rectangle 19"/>
          <p:cNvSpPr/>
          <p:nvPr/>
        </p:nvSpPr>
        <p:spPr>
          <a:xfrm>
            <a:off x="292886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ActionBar</a:t>
            </a:r>
            <a:endParaRPr lang="en-US" sz="1765" dirty="0">
              <a:solidFill>
                <a:srgbClr val="FFFFFF"/>
              </a:solidFill>
              <a:cs typeface="Helvetica Light"/>
            </a:endParaRPr>
          </a:p>
        </p:txBody>
      </p:sp>
      <p:sp>
        <p:nvSpPr>
          <p:cNvPr id="21" name="Rounded Rectangle 20"/>
          <p:cNvSpPr/>
          <p:nvPr/>
        </p:nvSpPr>
        <p:spPr>
          <a:xfrm>
            <a:off x="5099461"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568" dirty="0">
                <a:solidFill>
                  <a:srgbClr val="FFFFFF"/>
                </a:solidFill>
                <a:cs typeface="Helvetica Light"/>
              </a:rPr>
              <a:t>Printing Framework</a:t>
            </a:r>
          </a:p>
        </p:txBody>
      </p:sp>
      <p:sp>
        <p:nvSpPr>
          <p:cNvPr id="22" name="Rounded Rectangle 21"/>
          <p:cNvSpPr/>
          <p:nvPr/>
        </p:nvSpPr>
        <p:spPr>
          <a:xfrm>
            <a:off x="7270056"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Renderscript</a:t>
            </a:r>
            <a:endParaRPr lang="en-US" sz="1765" dirty="0">
              <a:solidFill>
                <a:srgbClr val="FFFFFF"/>
              </a:solidFill>
              <a:cs typeface="Helvetica Light"/>
            </a:endParaRPr>
          </a:p>
        </p:txBody>
      </p:sp>
      <p:sp>
        <p:nvSpPr>
          <p:cNvPr id="23" name="Rounded Rectangle 22"/>
          <p:cNvSpPr/>
          <p:nvPr/>
        </p:nvSpPr>
        <p:spPr>
          <a:xfrm>
            <a:off x="9440652" y="2159065"/>
            <a:ext cx="2033897" cy="666313"/>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NFC</a:t>
            </a:r>
          </a:p>
        </p:txBody>
      </p:sp>
      <p:pic>
        <p:nvPicPr>
          <p:cNvPr id="32" name="Picture 31" descr="C_logo.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09196" y="5371254"/>
            <a:ext cx="1173609" cy="910146"/>
          </a:xfrm>
          <a:prstGeom prst="rect">
            <a:avLst/>
          </a:prstGeom>
        </p:spPr>
      </p:pic>
      <p:sp>
        <p:nvSpPr>
          <p:cNvPr id="34" name="TextBox 33"/>
          <p:cNvSpPr txBox="1"/>
          <p:nvPr/>
        </p:nvSpPr>
        <p:spPr>
          <a:xfrm>
            <a:off x="6195781" y="1785555"/>
            <a:ext cx="362072" cy="621556"/>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404040"/>
                  </a:gs>
                  <a:gs pos="30000">
                    <a:srgbClr val="404040"/>
                  </a:gs>
                </a:gsLst>
                <a:lin ang="5400000" scaled="0"/>
              </a:gradFill>
            </a:endParaRPr>
          </a:p>
        </p:txBody>
      </p:sp>
      <p:sp>
        <p:nvSpPr>
          <p:cNvPr id="36" name="Left Brace 35"/>
          <p:cNvSpPr/>
          <p:nvPr/>
        </p:nvSpPr>
        <p:spPr>
          <a:xfrm rot="5400000" flipH="1">
            <a:off x="5934146" y="-393256"/>
            <a:ext cx="373510" cy="10707296"/>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ln w="38100" cmpd="sng">
                <a:solidFill>
                  <a:srgbClr val="000000"/>
                </a:solidFill>
                <a:prstDash val="dash"/>
              </a:ln>
              <a:solidFill>
                <a:srgbClr val="404040"/>
              </a:solidFill>
            </a:endParaRPr>
          </a:p>
        </p:txBody>
      </p:sp>
      <p:sp>
        <p:nvSpPr>
          <p:cNvPr id="24" name="Rounded Rectangle 23"/>
          <p:cNvSpPr/>
          <p:nvPr/>
        </p:nvSpPr>
        <p:spPr>
          <a:xfrm>
            <a:off x="75378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System.Data</a:t>
            </a:r>
            <a:endParaRPr lang="en-US" sz="1765" dirty="0">
              <a:solidFill>
                <a:srgbClr val="FFFFFF"/>
              </a:solidFill>
              <a:cs typeface="Helvetica Light"/>
            </a:endParaRPr>
          </a:p>
        </p:txBody>
      </p:sp>
      <p:sp>
        <p:nvSpPr>
          <p:cNvPr id="25" name="Rounded Rectangle 24"/>
          <p:cNvSpPr/>
          <p:nvPr/>
        </p:nvSpPr>
        <p:spPr>
          <a:xfrm>
            <a:off x="292437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System.Windows</a:t>
            </a:r>
            <a:endParaRPr lang="en-US" sz="1765" dirty="0">
              <a:solidFill>
                <a:srgbClr val="FFFFFF"/>
              </a:solidFill>
              <a:cs typeface="Helvetica Light"/>
            </a:endParaRPr>
          </a:p>
        </p:txBody>
      </p:sp>
      <p:sp>
        <p:nvSpPr>
          <p:cNvPr id="30" name="Rounded Rectangle 29"/>
          <p:cNvSpPr/>
          <p:nvPr/>
        </p:nvSpPr>
        <p:spPr>
          <a:xfrm>
            <a:off x="5094970"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System.Numerics</a:t>
            </a:r>
            <a:endParaRPr lang="en-US" sz="1765" dirty="0">
              <a:solidFill>
                <a:srgbClr val="FFFFFF"/>
              </a:solidFill>
              <a:cs typeface="Helvetica Light"/>
            </a:endParaRPr>
          </a:p>
        </p:txBody>
      </p:sp>
      <p:sp>
        <p:nvSpPr>
          <p:cNvPr id="31" name="Rounded Rectangle 30"/>
          <p:cNvSpPr/>
          <p:nvPr/>
        </p:nvSpPr>
        <p:spPr>
          <a:xfrm>
            <a:off x="7265565"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System.Core</a:t>
            </a:r>
            <a:endParaRPr lang="en-US" sz="1765" dirty="0">
              <a:solidFill>
                <a:srgbClr val="FFFFFF"/>
              </a:solidFill>
              <a:cs typeface="Helvetica Light"/>
            </a:endParaRPr>
          </a:p>
        </p:txBody>
      </p:sp>
      <p:sp>
        <p:nvSpPr>
          <p:cNvPr id="37" name="Rounded Rectangle 36"/>
          <p:cNvSpPr/>
          <p:nvPr/>
        </p:nvSpPr>
        <p:spPr>
          <a:xfrm>
            <a:off x="9436161" y="3765159"/>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470" dirty="0" err="1">
                <a:solidFill>
                  <a:srgbClr val="FFFFFF"/>
                </a:solidFill>
                <a:cs typeface="Helvetica Light"/>
              </a:rPr>
              <a:t>System.ServiceModel</a:t>
            </a:r>
            <a:endParaRPr lang="en-US" sz="1470" dirty="0">
              <a:solidFill>
                <a:srgbClr val="FFFFFF"/>
              </a:solidFill>
              <a:cs typeface="Helvetica Light"/>
            </a:endParaRPr>
          </a:p>
        </p:txBody>
      </p:sp>
      <p:sp>
        <p:nvSpPr>
          <p:cNvPr id="38" name="Rounded Rectangle 37"/>
          <p:cNvSpPr/>
          <p:nvPr/>
        </p:nvSpPr>
        <p:spPr>
          <a:xfrm>
            <a:off x="75827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System.Net</a:t>
            </a:r>
            <a:endParaRPr lang="en-US" sz="1765" dirty="0">
              <a:solidFill>
                <a:srgbClr val="FFFFFF"/>
              </a:solidFill>
              <a:cs typeface="Helvetica Light"/>
            </a:endParaRPr>
          </a:p>
        </p:txBody>
      </p:sp>
      <p:sp>
        <p:nvSpPr>
          <p:cNvPr id="39" name="Rounded Rectangle 38"/>
          <p:cNvSpPr/>
          <p:nvPr/>
        </p:nvSpPr>
        <p:spPr>
          <a:xfrm>
            <a:off x="292886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a:solidFill>
                  <a:srgbClr val="FFFFFF"/>
                </a:solidFill>
                <a:cs typeface="Helvetica Light"/>
              </a:rPr>
              <a:t>System</a:t>
            </a:r>
          </a:p>
        </p:txBody>
      </p:sp>
      <p:sp>
        <p:nvSpPr>
          <p:cNvPr id="40" name="Rounded Rectangle 39"/>
          <p:cNvSpPr/>
          <p:nvPr/>
        </p:nvSpPr>
        <p:spPr>
          <a:xfrm>
            <a:off x="5099461"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System.IO</a:t>
            </a:r>
            <a:endParaRPr lang="en-US" sz="1765" dirty="0">
              <a:solidFill>
                <a:srgbClr val="FFFFFF"/>
              </a:solidFill>
              <a:cs typeface="Helvetica Light"/>
            </a:endParaRPr>
          </a:p>
        </p:txBody>
      </p:sp>
      <p:sp>
        <p:nvSpPr>
          <p:cNvPr id="41" name="Rounded Rectangle 40"/>
          <p:cNvSpPr/>
          <p:nvPr/>
        </p:nvSpPr>
        <p:spPr>
          <a:xfrm>
            <a:off x="7270056"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System.Linq</a:t>
            </a:r>
            <a:endParaRPr lang="en-US" sz="1765" dirty="0">
              <a:solidFill>
                <a:srgbClr val="FFFFFF"/>
              </a:solidFill>
              <a:cs typeface="Helvetica Light"/>
            </a:endParaRPr>
          </a:p>
        </p:txBody>
      </p:sp>
      <p:sp>
        <p:nvSpPr>
          <p:cNvPr id="42" name="Rounded Rectangle 41"/>
          <p:cNvSpPr/>
          <p:nvPr/>
        </p:nvSpPr>
        <p:spPr>
          <a:xfrm>
            <a:off x="9440652" y="2955887"/>
            <a:ext cx="2033897" cy="666313"/>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67"/>
            <a:r>
              <a:rPr lang="en-US" sz="1765" dirty="0" err="1">
                <a:solidFill>
                  <a:srgbClr val="FFFFFF"/>
                </a:solidFill>
                <a:cs typeface="Helvetica Light"/>
              </a:rPr>
              <a:t>System.Xml</a:t>
            </a:r>
            <a:endParaRPr lang="en-US" sz="1765" dirty="0">
              <a:solidFill>
                <a:srgbClr val="FFFFFF"/>
              </a:solidFill>
              <a:cs typeface="Helvetica Light"/>
            </a:endParaRPr>
          </a:p>
        </p:txBody>
      </p:sp>
    </p:spTree>
    <p:extLst>
      <p:ext uri="{BB962C8B-B14F-4D97-AF65-F5344CB8AC3E}">
        <p14:creationId xmlns:p14="http://schemas.microsoft.com/office/powerpoint/2010/main" val="65346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476712"/>
            <a:ext cx="11655840" cy="1346194"/>
          </a:xfrm>
        </p:spPr>
        <p:txBody>
          <a:bodyPr/>
          <a:lstStyle/>
          <a:p>
            <a:pPr algn="ctr">
              <a:lnSpc>
                <a:spcPct val="100000"/>
              </a:lnSpc>
            </a:pPr>
            <a:r>
              <a:rPr lang="en-US" sz="3529" dirty="0"/>
              <a:t>Anything you can do in Objective-C, Swift, or Java</a:t>
            </a:r>
            <a:br>
              <a:rPr lang="en-US" sz="3529" dirty="0"/>
            </a:br>
            <a:r>
              <a:rPr lang="en-US" sz="3529" dirty="0"/>
              <a:t>can be done </a:t>
            </a:r>
            <a:r>
              <a:rPr lang="en-US" sz="3529" dirty="0">
                <a:latin typeface="+mn-lt"/>
              </a:rPr>
              <a:t>in C# and Visual Studio with Xamarin</a:t>
            </a:r>
            <a:r>
              <a:rPr lang="en-US" sz="3529" dirty="0"/>
              <a:t>.</a:t>
            </a:r>
          </a:p>
        </p:txBody>
      </p:sp>
      <p:grpSp>
        <p:nvGrpSpPr>
          <p:cNvPr id="7" name="Group 6"/>
          <p:cNvGrpSpPr/>
          <p:nvPr/>
        </p:nvGrpSpPr>
        <p:grpSpPr>
          <a:xfrm>
            <a:off x="2281060" y="2054794"/>
            <a:ext cx="8013425" cy="4449401"/>
            <a:chOff x="2961799" y="2095500"/>
            <a:chExt cx="8174111" cy="4538621"/>
          </a:xfrm>
        </p:grpSpPr>
        <p:pic>
          <p:nvPicPr>
            <p:cNvPr id="9" name="Picture 8" descr="T-shirt Store Ap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23903602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Native Performance</a:t>
            </a:r>
            <a:endParaRPr lang="en-US" dirty="0"/>
          </a:p>
        </p:txBody>
      </p:sp>
      <p:sp>
        <p:nvSpPr>
          <p:cNvPr id="3" name="Text Placeholder 2"/>
          <p:cNvSpPr>
            <a:spLocks noGrp="1"/>
          </p:cNvSpPr>
          <p:nvPr>
            <p:ph type="body" sz="quarter" idx="10"/>
          </p:nvPr>
        </p:nvSpPr>
        <p:spPr>
          <a:xfrm>
            <a:off x="642750" y="4577480"/>
            <a:ext cx="5378548" cy="1369838"/>
          </a:xfrm>
        </p:spPr>
        <p:txBody>
          <a:bodyPr/>
          <a:lstStyle/>
          <a:p>
            <a:pPr lvl="1">
              <a:lnSpc>
                <a:spcPct val="110000"/>
              </a:lnSpc>
              <a:spcBef>
                <a:spcPts val="1200"/>
              </a:spcBef>
            </a:pPr>
            <a:r>
              <a:rPr lang="en-US" sz="2353" dirty="0" err="1">
                <a:solidFill>
                  <a:srgbClr val="7E5DBE"/>
                </a:solidFill>
                <a:cs typeface="Segoe UI" panose="020B0502040204020203" pitchFamily="34" charset="0"/>
              </a:rPr>
              <a:t>Xamarin.iOS</a:t>
            </a:r>
            <a:r>
              <a:rPr lang="en-US" sz="2353"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245405" y="4577480"/>
            <a:ext cx="5378548" cy="1369838"/>
          </a:xfrm>
        </p:spPr>
        <p:txBody>
          <a:bodyPr/>
          <a:lstStyle/>
          <a:p>
            <a:pPr marL="225653" lvl="1" defTabSz="448008">
              <a:lnSpc>
                <a:spcPct val="110000"/>
              </a:lnSpc>
              <a:defRPr/>
            </a:pPr>
            <a:r>
              <a:rPr lang="en-US" sz="2353" dirty="0" err="1">
                <a:solidFill>
                  <a:srgbClr val="66B11F"/>
                </a:solidFill>
                <a:cs typeface="Segoe UI" panose="020B0502040204020203" pitchFamily="34" charset="0"/>
              </a:rPr>
              <a:t>Xamarin.Android</a:t>
            </a:r>
            <a:r>
              <a:rPr lang="en-US" sz="2353"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81256" y="1868038"/>
            <a:ext cx="10604465" cy="2573608"/>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76593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48" y="2867956"/>
            <a:ext cx="6939509" cy="1122088"/>
          </a:xfrm>
        </p:spPr>
        <p:txBody>
          <a:bodyPr/>
          <a:lstStyle/>
          <a:p>
            <a:pPr algn="ctr"/>
            <a:r>
              <a:rPr lang="en-US" sz="5882" dirty="0">
                <a:solidFill>
                  <a:srgbClr val="6FBD23"/>
                </a:solidFill>
              </a:rPr>
              <a:t>✓</a:t>
            </a:r>
            <a:r>
              <a:rPr lang="en-US" sz="5882" dirty="0">
                <a:solidFill>
                  <a:srgbClr val="2DB1DD"/>
                </a:solidFill>
              </a:rPr>
              <a:t>Always Up-to-Date</a:t>
            </a:r>
            <a:endParaRPr lang="en-US" sz="5882" dirty="0"/>
          </a:p>
        </p:txBody>
      </p:sp>
      <p:sp>
        <p:nvSpPr>
          <p:cNvPr id="7" name="Text Placeholder 7"/>
          <p:cNvSpPr>
            <a:spLocks noGrp="1"/>
          </p:cNvSpPr>
          <p:nvPr>
            <p:ph type="body" sz="quarter" idx="10"/>
          </p:nvPr>
        </p:nvSpPr>
        <p:spPr>
          <a:xfrm>
            <a:off x="7814148" y="1080844"/>
            <a:ext cx="3216858" cy="2670988"/>
          </a:xfrm>
        </p:spPr>
        <p:txBody>
          <a:bodyPr/>
          <a:lstStyle/>
          <a:p>
            <a:pPr marL="0" indent="0">
              <a:lnSpc>
                <a:spcPct val="70000"/>
              </a:lnSpc>
              <a:buNone/>
            </a:pPr>
            <a:r>
              <a:rPr lang="en-US" sz="2745" dirty="0">
                <a:latin typeface="+mn-lt"/>
              </a:rPr>
              <a:t>Same-day support:</a:t>
            </a:r>
          </a:p>
          <a:p>
            <a:pPr>
              <a:lnSpc>
                <a:spcPct val="70000"/>
              </a:lnSpc>
              <a:buFont typeface="Arial"/>
              <a:buChar char="•"/>
            </a:pPr>
            <a:r>
              <a:rPr lang="en-US" sz="1961" dirty="0">
                <a:latin typeface="+mn-lt"/>
              </a:rPr>
              <a:t>iOS 5</a:t>
            </a:r>
          </a:p>
          <a:p>
            <a:pPr>
              <a:lnSpc>
                <a:spcPct val="70000"/>
              </a:lnSpc>
              <a:buFont typeface="Arial"/>
              <a:buChar char="•"/>
            </a:pPr>
            <a:r>
              <a:rPr lang="en-US" sz="1961" dirty="0">
                <a:latin typeface="+mn-lt"/>
              </a:rPr>
              <a:t>iOS 6</a:t>
            </a:r>
          </a:p>
          <a:p>
            <a:pPr>
              <a:lnSpc>
                <a:spcPct val="70000"/>
              </a:lnSpc>
              <a:buFont typeface="Arial"/>
              <a:buChar char="•"/>
            </a:pPr>
            <a:r>
              <a:rPr lang="en-US" sz="1961" dirty="0">
                <a:latin typeface="+mn-lt"/>
              </a:rPr>
              <a:t>iOS 7</a:t>
            </a:r>
          </a:p>
          <a:p>
            <a:pPr>
              <a:lnSpc>
                <a:spcPct val="70000"/>
              </a:lnSpc>
              <a:buFont typeface="Arial"/>
              <a:buChar char="•"/>
            </a:pPr>
            <a:r>
              <a:rPr lang="en-US" sz="1961" dirty="0">
                <a:latin typeface="+mn-lt"/>
              </a:rPr>
              <a:t>iOS 7.1</a:t>
            </a:r>
          </a:p>
          <a:p>
            <a:pPr>
              <a:lnSpc>
                <a:spcPct val="70000"/>
              </a:lnSpc>
              <a:buFont typeface="Arial"/>
              <a:buChar char="•"/>
            </a:pPr>
            <a:r>
              <a:rPr lang="en-US" sz="1961" dirty="0">
                <a:latin typeface="+mn-lt"/>
              </a:rPr>
              <a:t>iOS </a:t>
            </a:r>
            <a:r>
              <a:rPr lang="en-US" sz="1961" dirty="0" smtClean="0">
                <a:latin typeface="+mn-lt"/>
              </a:rPr>
              <a:t>8</a:t>
            </a:r>
          </a:p>
          <a:p>
            <a:pPr>
              <a:lnSpc>
                <a:spcPct val="70000"/>
              </a:lnSpc>
              <a:buFont typeface="Arial"/>
              <a:buChar char="•"/>
            </a:pPr>
            <a:r>
              <a:rPr lang="en-US" sz="1961" dirty="0" smtClean="0">
                <a:latin typeface="+mn-lt"/>
              </a:rPr>
              <a:t>iOS 9</a:t>
            </a:r>
            <a:endParaRPr lang="en-US" sz="1961" dirty="0">
              <a:latin typeface="+mn-lt"/>
            </a:endParaRPr>
          </a:p>
        </p:txBody>
      </p:sp>
      <p:sp>
        <p:nvSpPr>
          <p:cNvPr id="14" name="Text Placeholder 7"/>
          <p:cNvSpPr>
            <a:spLocks noGrp="1"/>
          </p:cNvSpPr>
          <p:nvPr>
            <p:ph type="body" sz="quarter" idx="11"/>
          </p:nvPr>
        </p:nvSpPr>
        <p:spPr>
          <a:xfrm>
            <a:off x="7814148" y="3751832"/>
            <a:ext cx="2768646" cy="2305888"/>
          </a:xfrm>
        </p:spPr>
        <p:txBody>
          <a:bodyPr/>
          <a:lstStyle/>
          <a:p>
            <a:pPr marL="0" indent="0">
              <a:lnSpc>
                <a:spcPct val="70000"/>
              </a:lnSpc>
              <a:buNone/>
            </a:pPr>
            <a:r>
              <a:rPr lang="en-US" sz="2745" dirty="0">
                <a:latin typeface="+mn-lt"/>
              </a:rPr>
              <a:t>Full support for:</a:t>
            </a:r>
          </a:p>
          <a:p>
            <a:pPr>
              <a:lnSpc>
                <a:spcPct val="70000"/>
              </a:lnSpc>
              <a:buFont typeface="Arial"/>
              <a:buChar char="•"/>
            </a:pPr>
            <a:r>
              <a:rPr lang="en-US" sz="1961" dirty="0" smtClean="0">
                <a:latin typeface="+mn-lt"/>
              </a:rPr>
              <a:t>Apple Watch</a:t>
            </a:r>
          </a:p>
          <a:p>
            <a:pPr>
              <a:lnSpc>
                <a:spcPct val="70000"/>
              </a:lnSpc>
              <a:buFont typeface="Arial"/>
              <a:buChar char="•"/>
            </a:pPr>
            <a:r>
              <a:rPr lang="en-US" sz="1961" dirty="0" smtClean="0">
                <a:latin typeface="+mn-lt"/>
              </a:rPr>
              <a:t>Google </a:t>
            </a:r>
            <a:r>
              <a:rPr lang="en-US" sz="1961" dirty="0">
                <a:latin typeface="+mn-lt"/>
              </a:rPr>
              <a:t>Glass</a:t>
            </a:r>
          </a:p>
          <a:p>
            <a:pPr>
              <a:lnSpc>
                <a:spcPct val="70000"/>
              </a:lnSpc>
              <a:buFont typeface="Arial"/>
              <a:buChar char="•"/>
            </a:pPr>
            <a:r>
              <a:rPr lang="en-US" sz="1961" dirty="0">
                <a:latin typeface="+mn-lt"/>
              </a:rPr>
              <a:t>Android Wear</a:t>
            </a:r>
          </a:p>
          <a:p>
            <a:pPr>
              <a:lnSpc>
                <a:spcPct val="70000"/>
              </a:lnSpc>
              <a:buFont typeface="Arial"/>
              <a:buChar char="•"/>
            </a:pPr>
            <a:r>
              <a:rPr lang="en-US" sz="1961" dirty="0">
                <a:latin typeface="+mn-lt"/>
              </a:rPr>
              <a:t>Amazon Fire TV</a:t>
            </a:r>
          </a:p>
          <a:p>
            <a:pPr>
              <a:lnSpc>
                <a:spcPct val="70000"/>
              </a:lnSpc>
              <a:buFont typeface="Arial"/>
              <a:buChar char="•"/>
            </a:pPr>
            <a:r>
              <a:rPr lang="en-US" sz="1961" dirty="0" smtClean="0">
                <a:latin typeface="+mn-lt"/>
              </a:rPr>
              <a:t>and </a:t>
            </a:r>
            <a:r>
              <a:rPr lang="en-US" sz="1961" dirty="0">
                <a:latin typeface="+mn-lt"/>
              </a:rPr>
              <a:t>much more</a:t>
            </a:r>
          </a:p>
        </p:txBody>
      </p:sp>
    </p:spTree>
    <p:extLst>
      <p:ext uri="{BB962C8B-B14F-4D97-AF65-F5344CB8AC3E}">
        <p14:creationId xmlns:p14="http://schemas.microsoft.com/office/powerpoint/2010/main" val="1545032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6995" y="2681201"/>
            <a:ext cx="3585697" cy="1495598"/>
          </a:xfrm>
        </p:spPr>
        <p:txBody>
          <a:bodyPr/>
          <a:lstStyle/>
          <a:p>
            <a:r>
              <a:rPr lang="en-US" dirty="0" smtClean="0">
                <a:solidFill>
                  <a:srgbClr val="06AED0"/>
                </a:solidFill>
              </a:rPr>
              <a:t>Code </a:t>
            </a:r>
            <a:br>
              <a:rPr lang="en-US" dirty="0" smtClean="0">
                <a:solidFill>
                  <a:srgbClr val="06AED0"/>
                </a:solidFill>
              </a:rPr>
            </a:br>
            <a:r>
              <a:rPr lang="en-US" dirty="0" smtClean="0">
                <a:solidFill>
                  <a:srgbClr val="06AED0"/>
                </a:solidFill>
              </a:rPr>
              <a:t>Sharing</a:t>
            </a:r>
            <a:br>
              <a:rPr lang="en-US" dirty="0" smtClean="0">
                <a:solidFill>
                  <a:srgbClr val="06AED0"/>
                </a:solidFill>
              </a:rPr>
            </a:br>
            <a:r>
              <a:rPr lang="en-US" dirty="0" smtClean="0">
                <a:solidFill>
                  <a:srgbClr val="06AED0"/>
                </a:solidFill>
              </a:rPr>
              <a:t>Stats</a:t>
            </a:r>
            <a:endParaRPr lang="en-US" dirty="0">
              <a:solidFill>
                <a:srgbClr val="06AED0"/>
              </a:solidFill>
            </a:endParaRPr>
          </a:p>
        </p:txBody>
      </p:sp>
      <p:sp>
        <p:nvSpPr>
          <p:cNvPr id="91" name="TextBox 90"/>
          <p:cNvSpPr txBox="1"/>
          <p:nvPr/>
        </p:nvSpPr>
        <p:spPr>
          <a:xfrm>
            <a:off x="1476922" y="4200584"/>
            <a:ext cx="1195233" cy="331899"/>
          </a:xfrm>
          <a:prstGeom prst="rect">
            <a:avLst/>
          </a:prstGeom>
          <a:noFill/>
          <a:ln>
            <a:noFill/>
          </a:ln>
        </p:spPr>
        <p:txBody>
          <a:bodyPr wrap="square" rtlCol="0">
            <a:spAutoFit/>
          </a:bodyPr>
          <a:lstStyle/>
          <a:p>
            <a:pPr algn="r" defTabSz="609498"/>
            <a:r>
              <a:rPr lang="en-US" sz="1568" dirty="0">
                <a:solidFill>
                  <a:srgbClr val="06AED0"/>
                </a:solidFill>
              </a:rPr>
              <a:t>Mac</a:t>
            </a:r>
          </a:p>
        </p:txBody>
      </p:sp>
      <p:sp>
        <p:nvSpPr>
          <p:cNvPr id="92" name="TextBox 91"/>
          <p:cNvSpPr txBox="1"/>
          <p:nvPr/>
        </p:nvSpPr>
        <p:spPr>
          <a:xfrm>
            <a:off x="1501823" y="2949493"/>
            <a:ext cx="1195233" cy="331899"/>
          </a:xfrm>
          <a:prstGeom prst="rect">
            <a:avLst/>
          </a:prstGeom>
          <a:noFill/>
          <a:ln>
            <a:noFill/>
          </a:ln>
        </p:spPr>
        <p:txBody>
          <a:bodyPr wrap="square" rtlCol="0">
            <a:spAutoFit/>
          </a:bodyPr>
          <a:lstStyle/>
          <a:p>
            <a:pPr algn="r" defTabSz="609498"/>
            <a:r>
              <a:rPr lang="en-US" sz="1568">
                <a:solidFill>
                  <a:srgbClr val="06AED0"/>
                </a:solidFill>
              </a:rPr>
              <a:t>iOS</a:t>
            </a:r>
            <a:endParaRPr lang="en-US" sz="1568" dirty="0">
              <a:solidFill>
                <a:srgbClr val="06AED0"/>
              </a:solidFill>
            </a:endParaRPr>
          </a:p>
        </p:txBody>
      </p:sp>
      <p:sp>
        <p:nvSpPr>
          <p:cNvPr id="93" name="TextBox 92"/>
          <p:cNvSpPr txBox="1"/>
          <p:nvPr/>
        </p:nvSpPr>
        <p:spPr>
          <a:xfrm>
            <a:off x="1501823" y="1698402"/>
            <a:ext cx="1195233" cy="331899"/>
          </a:xfrm>
          <a:prstGeom prst="rect">
            <a:avLst/>
          </a:prstGeom>
          <a:noFill/>
          <a:ln>
            <a:noFill/>
          </a:ln>
        </p:spPr>
        <p:txBody>
          <a:bodyPr wrap="square" rtlCol="0">
            <a:spAutoFit/>
          </a:bodyPr>
          <a:lstStyle/>
          <a:p>
            <a:pPr algn="r" defTabSz="609498"/>
            <a:r>
              <a:rPr lang="en-US" sz="1568" dirty="0">
                <a:solidFill>
                  <a:srgbClr val="06AED0"/>
                </a:solidFill>
              </a:rPr>
              <a:t>Android</a:t>
            </a:r>
          </a:p>
        </p:txBody>
      </p:sp>
      <p:sp>
        <p:nvSpPr>
          <p:cNvPr id="95" name="TextBox 94"/>
          <p:cNvSpPr txBox="1"/>
          <p:nvPr/>
        </p:nvSpPr>
        <p:spPr>
          <a:xfrm>
            <a:off x="680100" y="5483307"/>
            <a:ext cx="1917353" cy="331899"/>
          </a:xfrm>
          <a:prstGeom prst="rect">
            <a:avLst/>
          </a:prstGeom>
          <a:noFill/>
          <a:ln>
            <a:noFill/>
          </a:ln>
        </p:spPr>
        <p:txBody>
          <a:bodyPr wrap="square" rtlCol="0">
            <a:spAutoFit/>
          </a:bodyPr>
          <a:lstStyle/>
          <a:p>
            <a:pPr algn="r" defTabSz="609498"/>
            <a:r>
              <a:rPr lang="en-US" sz="1568">
                <a:solidFill>
                  <a:srgbClr val="06AED0"/>
                </a:solidFill>
              </a:rPr>
              <a:t>Windows Phone</a:t>
            </a:r>
            <a:endParaRPr lang="en-US" sz="1568" dirty="0">
              <a:solidFill>
                <a:srgbClr val="06AED0"/>
              </a:solidFill>
            </a:endParaRPr>
          </a:p>
        </p:txBody>
      </p:sp>
      <p:grpSp>
        <p:nvGrpSpPr>
          <p:cNvPr id="4" name="Group 3"/>
          <p:cNvGrpSpPr/>
          <p:nvPr/>
        </p:nvGrpSpPr>
        <p:grpSpPr>
          <a:xfrm>
            <a:off x="2733397" y="515620"/>
            <a:ext cx="3935702" cy="5826761"/>
            <a:chOff x="4008436" y="525462"/>
            <a:chExt cx="4014619" cy="5943600"/>
          </a:xfrm>
        </p:grpSpPr>
        <p:grpSp>
          <p:nvGrpSpPr>
            <p:cNvPr id="96" name="Group 95"/>
            <p:cNvGrpSpPr/>
            <p:nvPr/>
          </p:nvGrpSpPr>
          <p:grpSpPr>
            <a:xfrm>
              <a:off x="4008436" y="525462"/>
              <a:ext cx="4014619" cy="5943600"/>
              <a:chOff x="4008437" y="525462"/>
              <a:chExt cx="4014619" cy="5943600"/>
            </a:xfrm>
          </p:grpSpPr>
          <p:sp>
            <p:nvSpPr>
              <p:cNvPr id="36" name="TextBox 35"/>
              <p:cNvSpPr txBox="1"/>
              <p:nvPr/>
            </p:nvSpPr>
            <p:spPr>
              <a:xfrm>
                <a:off x="4541837" y="537918"/>
                <a:ext cx="981074" cy="369332"/>
              </a:xfrm>
              <a:prstGeom prst="rect">
                <a:avLst/>
              </a:prstGeom>
              <a:noFill/>
              <a:ln>
                <a:noFill/>
              </a:ln>
            </p:spPr>
            <p:txBody>
              <a:bodyPr wrap="square" rtlCol="0">
                <a:spAutoFit/>
              </a:bodyPr>
              <a:lstStyle/>
              <a:p>
                <a:pPr algn="ctr" defTabSz="609498"/>
                <a:r>
                  <a:rPr lang="en-US" sz="1765" dirty="0" err="1">
                    <a:solidFill>
                      <a:srgbClr val="06AED0"/>
                    </a:solidFill>
                  </a:rPr>
                  <a:t>iCircuit</a:t>
                </a:r>
                <a:endParaRPr lang="en-US" sz="1765" dirty="0">
                  <a:solidFill>
                    <a:srgbClr val="06AED0"/>
                  </a:solidFill>
                </a:endParaRPr>
              </a:p>
            </p:txBody>
          </p:sp>
          <p:sp>
            <p:nvSpPr>
              <p:cNvPr id="37" name="TextBox 36"/>
              <p:cNvSpPr txBox="1"/>
              <p:nvPr/>
            </p:nvSpPr>
            <p:spPr>
              <a:xfrm>
                <a:off x="6232354" y="525462"/>
                <a:ext cx="1524001" cy="369332"/>
              </a:xfrm>
              <a:prstGeom prst="rect">
                <a:avLst/>
              </a:prstGeom>
              <a:noFill/>
              <a:ln>
                <a:noFill/>
              </a:ln>
            </p:spPr>
            <p:txBody>
              <a:bodyPr wrap="square" rtlCol="0">
                <a:spAutoFit/>
              </a:bodyPr>
              <a:lstStyle/>
              <a:p>
                <a:pPr algn="ctr" defTabSz="609498"/>
                <a:r>
                  <a:rPr lang="en-US" sz="1765" dirty="0">
                    <a:solidFill>
                      <a:srgbClr val="06AED0"/>
                    </a:solidFill>
                  </a:rPr>
                  <a:t>Touch Draw</a:t>
                </a:r>
              </a:p>
            </p:txBody>
          </p:sp>
          <p:graphicFrame>
            <p:nvGraphicFramePr>
              <p:cNvPr id="53" name="Chart 52"/>
              <p:cNvGraphicFramePr/>
              <p:nvPr>
                <p:extLst/>
              </p:nvPr>
            </p:nvGraphicFramePr>
            <p:xfrm>
              <a:off x="4008438" y="1135062"/>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ext uri="{D42A27DB-BD31-4B8C-83A1-F6EECF244321}">
                    <p14:modId xmlns:p14="http://schemas.microsoft.com/office/powerpoint/2010/main" val="3373228701"/>
                  </p:ext>
                </p:extLst>
              </p:nvPr>
            </p:nvGraphicFramePr>
            <p:xfrm>
              <a:off x="5965656" y="1135062"/>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4" name="Chart 63"/>
              <p:cNvGraphicFramePr/>
              <p:nvPr>
                <p:extLst>
                  <p:ext uri="{D42A27DB-BD31-4B8C-83A1-F6EECF244321}">
                    <p14:modId xmlns:p14="http://schemas.microsoft.com/office/powerpoint/2010/main" val="1169939022"/>
                  </p:ext>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6" name="Chart 65"/>
              <p:cNvGraphicFramePr/>
              <p:nvPr>
                <p:extLst>
                  <p:ext uri="{D42A27DB-BD31-4B8C-83A1-F6EECF244321}">
                    <p14:modId xmlns:p14="http://schemas.microsoft.com/office/powerpoint/2010/main" val="3649819208"/>
                  </p:ext>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5" name="Chart 74"/>
              <p:cNvGraphicFramePr/>
              <p:nvPr>
                <p:extLst>
                  <p:ext uri="{D42A27DB-BD31-4B8C-83A1-F6EECF244321}">
                    <p14:modId xmlns:p14="http://schemas.microsoft.com/office/powerpoint/2010/main" val="3161891497"/>
                  </p:ext>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9"/>
              </a:graphicData>
            </a:graphic>
          </p:graphicFrame>
        </p:grpSp>
        <p:grpSp>
          <p:nvGrpSpPr>
            <p:cNvPr id="109" name="Group 108"/>
            <p:cNvGrpSpPr/>
            <p:nvPr/>
          </p:nvGrpSpPr>
          <p:grpSpPr>
            <a:xfrm>
              <a:off x="6727651" y="5554662"/>
              <a:ext cx="457200" cy="457200"/>
              <a:chOff x="3755852" y="1516062"/>
              <a:chExt cx="457200" cy="457200"/>
            </a:xfrm>
          </p:grpSpPr>
          <p:cxnSp>
            <p:nvCxnSpPr>
              <p:cNvPr id="110" name="Straight Connector 109"/>
              <p:cNvCxnSpPr/>
              <p:nvPr/>
            </p:nvCxnSpPr>
            <p:spPr>
              <a:xfrm>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3755852" y="1516062"/>
                <a:ext cx="457200" cy="457200"/>
              </a:xfrm>
              <a:prstGeom prst="line">
                <a:avLst/>
              </a:prstGeom>
              <a:ln w="28575" cmpd="sng">
                <a:solidFill>
                  <a:schemeClr val="bg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6" name="Straight Connector 5"/>
          <p:cNvCxnSpPr/>
          <p:nvPr/>
        </p:nvCxnSpPr>
        <p:spPr>
          <a:xfrm>
            <a:off x="1053611" y="499774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053611" y="3727808"/>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053611" y="2457873"/>
            <a:ext cx="5826761" cy="0"/>
          </a:xfrm>
          <a:prstGeom prst="line">
            <a:avLst/>
          </a:prstGeom>
          <a:ln>
            <a:solidFill>
              <a:schemeClr val="bg2">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94949"/>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227" y="1797616"/>
            <a:ext cx="2574203" cy="2574203"/>
          </a:xfrm>
          <a:prstGeom prst="rect">
            <a:avLst/>
          </a:prstGeom>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2316" y="1819584"/>
            <a:ext cx="2502600" cy="250260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285" y="1797616"/>
            <a:ext cx="2605193" cy="2605193"/>
          </a:xfrm>
          <a:prstGeom prst="rect">
            <a:avLst/>
          </a:prstGeom>
        </p:spPr>
      </p:pic>
      <p:sp>
        <p:nvSpPr>
          <p:cNvPr id="12" name="Title 11"/>
          <p:cNvSpPr>
            <a:spLocks noGrp="1"/>
          </p:cNvSpPr>
          <p:nvPr>
            <p:ph type="title"/>
          </p:nvPr>
        </p:nvSpPr>
        <p:spPr/>
        <p:txBody>
          <a:bodyPr/>
          <a:lstStyle/>
          <a:p>
            <a:r>
              <a:rPr lang="en-US" dirty="0" smtClean="0">
                <a:solidFill>
                  <a:srgbClr val="06AED0"/>
                </a:solidFill>
              </a:rPr>
              <a:t>What’s new in </a:t>
            </a:r>
            <a:r>
              <a:rPr lang="en-US" dirty="0" smtClean="0">
                <a:solidFill>
                  <a:srgbClr val="06AED0"/>
                </a:solidFill>
                <a:latin typeface="Segoe UI" charset="0"/>
                <a:ea typeface="Segoe UI" charset="0"/>
                <a:cs typeface="Segoe UI" charset="0"/>
              </a:rPr>
              <a:t>Xamarin Platform</a:t>
            </a:r>
            <a:r>
              <a:rPr lang="en-US" dirty="0" smtClean="0">
                <a:solidFill>
                  <a:srgbClr val="06AED0"/>
                </a:solidFill>
              </a:rPr>
              <a:t>?</a:t>
            </a:r>
            <a:endParaRPr lang="en-US" dirty="0">
              <a:solidFill>
                <a:srgbClr val="06AED0"/>
              </a:solidFill>
            </a:endParaRPr>
          </a:p>
        </p:txBody>
      </p:sp>
      <p:sp>
        <p:nvSpPr>
          <p:cNvPr id="18" name="Rectangle 17"/>
          <p:cNvSpPr/>
          <p:nvPr/>
        </p:nvSpPr>
        <p:spPr>
          <a:xfrm>
            <a:off x="853046" y="4314578"/>
            <a:ext cx="2542564" cy="397032"/>
          </a:xfrm>
          <a:prstGeom prst="rect">
            <a:avLst/>
          </a:prstGeom>
        </p:spPr>
        <p:txBody>
          <a:bodyPr wrap="square">
            <a:spAutoFit/>
          </a:bodyPr>
          <a:lstStyle/>
          <a:p>
            <a:pPr algn="ctr" defTabSz="1100639" latinLnBrk="1" hangingPunct="0">
              <a:lnSpc>
                <a:spcPct val="110000"/>
              </a:lnSpc>
            </a:pPr>
            <a:r>
              <a:rPr lang="en-US" dirty="0" smtClean="0">
                <a:latin typeface="Segoe UI Light" charset="0"/>
                <a:ea typeface="Segoe UI Light" charset="0"/>
                <a:cs typeface="Segoe UI Light" charset="0"/>
                <a:sym typeface="Segoe UI"/>
              </a:rPr>
              <a:t>Enhanced VS Integration</a:t>
            </a:r>
            <a:endParaRPr lang="en-US" dirty="0">
              <a:latin typeface="Segoe UI Light" charset="0"/>
              <a:ea typeface="Segoe UI Light" charset="0"/>
              <a:cs typeface="Segoe UI Light" charset="0"/>
              <a:sym typeface="Segoe UI"/>
            </a:endParaRPr>
          </a:p>
        </p:txBody>
      </p:sp>
      <p:sp>
        <p:nvSpPr>
          <p:cNvPr id="20" name="Rectangle 19"/>
          <p:cNvSpPr/>
          <p:nvPr/>
        </p:nvSpPr>
        <p:spPr>
          <a:xfrm>
            <a:off x="3717993" y="4314578"/>
            <a:ext cx="2125577" cy="397032"/>
          </a:xfrm>
          <a:prstGeom prst="rect">
            <a:avLst/>
          </a:prstGeom>
        </p:spPr>
        <p:txBody>
          <a:bodyPr wrap="square">
            <a:spAutoFit/>
          </a:bodyPr>
          <a:lstStyle/>
          <a:p>
            <a:pPr algn="ctr" defTabSz="1100639" latinLnBrk="1" hangingPunct="0">
              <a:lnSpc>
                <a:spcPct val="110000"/>
              </a:lnSpc>
            </a:pPr>
            <a:r>
              <a:rPr lang="en-US" dirty="0" err="1">
                <a:latin typeface="Segoe UI Light" charset="0"/>
                <a:ea typeface="Segoe UI Light" charset="0"/>
                <a:cs typeface="Segoe UI Light" charset="0"/>
              </a:rPr>
              <a:t>Xamarin.Forms</a:t>
            </a:r>
            <a:r>
              <a:rPr lang="en-US" dirty="0">
                <a:latin typeface="Segoe UI Light" charset="0"/>
                <a:ea typeface="Segoe UI Light" charset="0"/>
                <a:cs typeface="Segoe UI Light" charset="0"/>
              </a:rPr>
              <a:t> 2.0</a:t>
            </a:r>
          </a:p>
        </p:txBody>
      </p:sp>
      <p:sp>
        <p:nvSpPr>
          <p:cNvPr id="21" name="Rectangle 20"/>
          <p:cNvSpPr/>
          <p:nvPr/>
        </p:nvSpPr>
        <p:spPr>
          <a:xfrm>
            <a:off x="6543159" y="4314578"/>
            <a:ext cx="2232795" cy="369332"/>
          </a:xfrm>
          <a:prstGeom prst="rect">
            <a:avLst/>
          </a:prstGeom>
        </p:spPr>
        <p:txBody>
          <a:bodyPr wrap="square">
            <a:spAutoFit/>
          </a:bodyPr>
          <a:lstStyle/>
          <a:p>
            <a:pPr algn="ctr" defTabSz="1100639" latinLnBrk="1" hangingPunct="0"/>
            <a:r>
              <a:rPr lang="en-US" altLang="zh-CN" dirty="0">
                <a:latin typeface="Segoe UI Light" charset="0"/>
                <a:ea typeface="Segoe UI Light" charset="0"/>
                <a:cs typeface="Segoe UI Light" charset="0"/>
                <a:sym typeface="Segoe UI"/>
              </a:rPr>
              <a:t>iOS 9 &amp; Android M</a:t>
            </a:r>
          </a:p>
        </p:txBody>
      </p:sp>
      <p:sp>
        <p:nvSpPr>
          <p:cNvPr id="23" name="Rectangle 22"/>
          <p:cNvSpPr/>
          <p:nvPr/>
        </p:nvSpPr>
        <p:spPr>
          <a:xfrm>
            <a:off x="9377550" y="4297686"/>
            <a:ext cx="1604415" cy="646331"/>
          </a:xfrm>
          <a:prstGeom prst="rect">
            <a:avLst/>
          </a:prstGeom>
        </p:spPr>
        <p:txBody>
          <a:bodyPr wrap="square">
            <a:spAutoFit/>
          </a:bodyPr>
          <a:lstStyle/>
          <a:p>
            <a:pPr algn="ctr" defTabSz="1100639" latinLnBrk="1" hangingPunct="0"/>
            <a:r>
              <a:rPr lang="en-US" dirty="0">
                <a:latin typeface="Segoe UI Light" charset="0"/>
                <a:ea typeface="Segoe UI Light" charset="0"/>
                <a:cs typeface="Segoe UI Light" charset="0"/>
                <a:sym typeface="Segoe UI"/>
              </a:rPr>
              <a:t>Preview</a:t>
            </a:r>
          </a:p>
          <a:p>
            <a:pPr algn="ctr" defTabSz="1100639" latinLnBrk="1" hangingPunct="0"/>
            <a:r>
              <a:rPr lang="en-US" dirty="0">
                <a:latin typeface="Segoe UI Light" charset="0"/>
                <a:ea typeface="Segoe UI Light" charset="0"/>
                <a:cs typeface="Segoe UI Light" charset="0"/>
                <a:sym typeface="Segoe UI"/>
              </a:rPr>
              <a:t>Technologies</a:t>
            </a: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9391584" y="2174788"/>
            <a:ext cx="1712251" cy="1712251"/>
          </a:xfrm>
          <a:prstGeom prst="ellipse">
            <a:avLst/>
          </a:prstGeom>
          <a:noFill/>
          <a:ln w="19050">
            <a:solidFill>
              <a:srgbClr val="1FAE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26848" y="2072608"/>
            <a:ext cx="1997787" cy="1997787"/>
          </a:xfrm>
          <a:prstGeom prst="rect">
            <a:avLst/>
          </a:prstGeom>
        </p:spPr>
      </p:pic>
    </p:spTree>
    <p:extLst>
      <p:ext uri="{BB962C8B-B14F-4D97-AF65-F5344CB8AC3E}">
        <p14:creationId xmlns:p14="http://schemas.microsoft.com/office/powerpoint/2010/main" val="170650358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4" name="Text Placeholder 3"/>
          <p:cNvSpPr>
            <a:spLocks noGrp="1"/>
          </p:cNvSpPr>
          <p:nvPr>
            <p:ph type="body" sz="quarter" idx="10"/>
          </p:nvPr>
        </p:nvSpPr>
        <p:spPr/>
        <p:txBody>
          <a:bodyPr/>
          <a:lstStyle/>
          <a:p>
            <a:r>
              <a:rPr lang="en-US" dirty="0" smtClean="0"/>
              <a:t>Seamless Integration &amp; Setup</a:t>
            </a:r>
          </a:p>
          <a:p>
            <a:r>
              <a:rPr lang="en-US" dirty="0" smtClean="0"/>
              <a:t>Resilient Build Connection</a:t>
            </a:r>
          </a:p>
          <a:p>
            <a:r>
              <a:rPr lang="en-US" dirty="0" smtClean="0"/>
              <a:t>Enhanced iOS &amp; Android Designers</a:t>
            </a:r>
            <a:endParaRPr lang="en-US" dirty="0"/>
          </a:p>
        </p:txBody>
      </p:sp>
      <p:sp>
        <p:nvSpPr>
          <p:cNvPr id="12" name="Title 11"/>
          <p:cNvSpPr>
            <a:spLocks noGrp="1"/>
          </p:cNvSpPr>
          <p:nvPr>
            <p:ph type="title"/>
          </p:nvPr>
        </p:nvSpPr>
        <p:spPr/>
        <p:txBody>
          <a:bodyPr/>
          <a:lstStyle/>
          <a:p>
            <a:r>
              <a:rPr lang="en-US" smtClean="0">
                <a:solidFill>
                  <a:srgbClr val="06AED0"/>
                </a:solidFill>
              </a:rPr>
              <a:t>Visual Studio Integration Enhancements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00748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People are passionate about their device.</a:t>
            </a:r>
            <a:endParaRPr lang="en-AU" dirty="0"/>
          </a:p>
        </p:txBody>
      </p:sp>
      <p:sp>
        <p:nvSpPr>
          <p:cNvPr id="3" name="Text Placeholder 2"/>
          <p:cNvSpPr>
            <a:spLocks noGrp="1"/>
          </p:cNvSpPr>
          <p:nvPr>
            <p:ph type="body" sz="quarter" idx="10"/>
          </p:nvPr>
        </p:nvSpPr>
        <p:spPr>
          <a:xfrm>
            <a:off x="269239" y="1189177"/>
            <a:ext cx="11653523" cy="727700"/>
          </a:xfrm>
        </p:spPr>
        <p:txBody>
          <a:bodyPr/>
          <a:lstStyle/>
          <a:p>
            <a:endParaRPr lang="en-AU" dirty="0"/>
          </a:p>
        </p:txBody>
      </p:sp>
      <p:pic>
        <p:nvPicPr>
          <p:cNvPr id="5" name="Picture 4"/>
          <p:cNvPicPr>
            <a:picLocks noChangeAspect="1"/>
          </p:cNvPicPr>
          <p:nvPr/>
        </p:nvPicPr>
        <p:blipFill>
          <a:blip r:embed="rId3"/>
          <a:stretch>
            <a:fillRect/>
          </a:stretch>
        </p:blipFill>
        <p:spPr>
          <a:xfrm>
            <a:off x="1858446" y="1324652"/>
            <a:ext cx="7908363" cy="5295165"/>
          </a:xfrm>
          <a:prstGeom prst="rect">
            <a:avLst/>
          </a:prstGeom>
        </p:spPr>
      </p:pic>
    </p:spTree>
    <p:extLst>
      <p:ext uri="{BB962C8B-B14F-4D97-AF65-F5344CB8AC3E}">
        <p14:creationId xmlns:p14="http://schemas.microsoft.com/office/powerpoint/2010/main" val="54163680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189176"/>
            <a:ext cx="3200400" cy="3200400"/>
          </a:xfrm>
          <a:prstGeom prst="rect">
            <a:avLst/>
          </a:prstGeom>
        </p:spPr>
      </p:pic>
      <p:sp>
        <p:nvSpPr>
          <p:cNvPr id="3" name="Text Placeholder 2"/>
          <p:cNvSpPr>
            <a:spLocks noGrp="1"/>
          </p:cNvSpPr>
          <p:nvPr>
            <p:ph type="body" sz="quarter" idx="10"/>
          </p:nvPr>
        </p:nvSpPr>
        <p:spPr/>
        <p:txBody>
          <a:bodyPr/>
          <a:lstStyle/>
          <a:p>
            <a:r>
              <a:rPr lang="en-US" dirty="0" smtClean="0"/>
              <a:t>Deep Integrations with iOS 9 and Android Marshmallow</a:t>
            </a:r>
          </a:p>
          <a:p>
            <a:pPr lvl="1"/>
            <a:r>
              <a:rPr lang="en-US" dirty="0" smtClean="0"/>
              <a:t>Material Design (</a:t>
            </a:r>
            <a:r>
              <a:rPr lang="en-US" dirty="0" err="1" smtClean="0"/>
              <a:t>AppCompat</a:t>
            </a:r>
            <a:r>
              <a:rPr lang="en-US" dirty="0" smtClean="0"/>
              <a:t>)</a:t>
            </a:r>
          </a:p>
          <a:p>
            <a:r>
              <a:rPr lang="en-US" dirty="0" smtClean="0"/>
              <a:t>Performance Optimizations</a:t>
            </a:r>
          </a:p>
          <a:p>
            <a:r>
              <a:rPr lang="en-US" dirty="0" smtClean="0"/>
              <a:t>Pre-compiled XAML</a:t>
            </a:r>
          </a:p>
          <a:p>
            <a:r>
              <a:rPr lang="en-US" dirty="0" smtClean="0"/>
              <a:t>Windows 10 (UWP) Preview</a:t>
            </a:r>
          </a:p>
          <a:p>
            <a:r>
              <a:rPr lang="en-US" dirty="0" smtClean="0"/>
              <a:t>New Gestures</a:t>
            </a:r>
          </a:p>
          <a:p>
            <a:endParaRPr lang="en-US" dirty="0" smtClean="0"/>
          </a:p>
          <a:p>
            <a:pPr lvl="1"/>
            <a:endParaRPr lang="en-US" dirty="0"/>
          </a:p>
        </p:txBody>
      </p:sp>
      <p:sp>
        <p:nvSpPr>
          <p:cNvPr id="12" name="Title 11"/>
          <p:cNvSpPr>
            <a:spLocks noGrp="1"/>
          </p:cNvSpPr>
          <p:nvPr>
            <p:ph type="title"/>
          </p:nvPr>
        </p:nvSpPr>
        <p:spPr/>
        <p:txBody>
          <a:bodyPr/>
          <a:lstStyle/>
          <a:p>
            <a:r>
              <a:rPr lang="en-US" dirty="0" smtClean="0">
                <a:solidFill>
                  <a:srgbClr val="06AED0"/>
                </a:solidFill>
              </a:rPr>
              <a:t>Xamarin.Forms 2.0</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381986"/>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441733714"/>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128" y="1805861"/>
            <a:ext cx="3200400" cy="3200400"/>
          </a:xfrm>
          <a:prstGeom prst="rect">
            <a:avLst/>
          </a:prstGeom>
        </p:spPr>
      </p:pic>
      <p:sp>
        <p:nvSpPr>
          <p:cNvPr id="12" name="Title 11"/>
          <p:cNvSpPr>
            <a:spLocks noGrp="1"/>
          </p:cNvSpPr>
          <p:nvPr>
            <p:ph type="title"/>
          </p:nvPr>
        </p:nvSpPr>
        <p:spPr/>
        <p:txBody>
          <a:bodyPr/>
          <a:lstStyle/>
          <a:p>
            <a:r>
              <a:rPr lang="en-US" b="1" dirty="0" smtClean="0">
                <a:solidFill>
                  <a:srgbClr val="06AED0"/>
                </a:solidFill>
              </a:rPr>
              <a:t>Preview Technologies</a:t>
            </a:r>
            <a:endParaRPr lang="en-US" dirty="0">
              <a:solidFill>
                <a:srgbClr val="06AED0"/>
              </a:solidFill>
            </a:endParaRPr>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6960" y="1929379"/>
            <a:ext cx="3200400" cy="3200400"/>
          </a:xfrm>
          <a:prstGeom prst="rect">
            <a:avLst/>
          </a:prstGeom>
        </p:spPr>
      </p:pic>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315591" y="906196"/>
            <a:ext cx="4572000" cy="4572000"/>
          </a:xfrm>
          <a:prstGeom prst="rect">
            <a:avLst/>
          </a:prstGeom>
        </p:spPr>
      </p:pic>
      <p:sp>
        <p:nvSpPr>
          <p:cNvPr id="26" name="Rectangle 25"/>
          <p:cNvSpPr/>
          <p:nvPr/>
        </p:nvSpPr>
        <p:spPr>
          <a:xfrm>
            <a:off x="853046" y="4931263"/>
            <a:ext cx="2542564" cy="430887"/>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sym typeface="Segoe UI"/>
              </a:rPr>
              <a:t>Profiler</a:t>
            </a:r>
            <a:endParaRPr lang="en-US" sz="2000" dirty="0">
              <a:latin typeface="Segoe UI Light" charset="0"/>
              <a:ea typeface="Segoe UI Light" charset="0"/>
              <a:cs typeface="Segoe UI Light" charset="0"/>
              <a:sym typeface="Segoe UI"/>
            </a:endParaRPr>
          </a:p>
        </p:txBody>
      </p:sp>
      <p:sp>
        <p:nvSpPr>
          <p:cNvPr id="27" name="Rectangle 26"/>
          <p:cNvSpPr/>
          <p:nvPr/>
        </p:nvSpPr>
        <p:spPr>
          <a:xfrm>
            <a:off x="4684577" y="4776465"/>
            <a:ext cx="2825166" cy="769441"/>
          </a:xfrm>
          <a:prstGeom prst="rect">
            <a:avLst/>
          </a:prstGeom>
        </p:spPr>
        <p:txBody>
          <a:bodyPr wrap="square">
            <a:spAutoFit/>
          </a:bodyPr>
          <a:lstStyle/>
          <a:p>
            <a:pPr algn="ctr" defTabSz="1100639" latinLnBrk="1" hangingPunct="0">
              <a:lnSpc>
                <a:spcPct val="110000"/>
              </a:lnSpc>
            </a:pPr>
            <a:r>
              <a:rPr lang="en-US" sz="2000" dirty="0" smtClean="0">
                <a:latin typeface="Segoe UI Light" charset="0"/>
                <a:ea typeface="Segoe UI Light" charset="0"/>
                <a:cs typeface="Segoe UI Light" charset="0"/>
              </a:rPr>
              <a:t>Objective Sharpie</a:t>
            </a:r>
          </a:p>
          <a:p>
            <a:pPr algn="ctr" defTabSz="1100639" latinLnBrk="1" hangingPunct="0">
              <a:lnSpc>
                <a:spcPct val="110000"/>
              </a:lnSpc>
            </a:pPr>
            <a:r>
              <a:rPr lang="en-US" sz="2000" dirty="0" err="1" smtClean="0">
                <a:latin typeface="Segoe UI Light" charset="0"/>
                <a:ea typeface="Segoe UI Light" charset="0"/>
                <a:cs typeface="Segoe UI Light" charset="0"/>
              </a:rPr>
              <a:t>CocoaPod</a:t>
            </a:r>
            <a:r>
              <a:rPr lang="en-US" sz="2000" dirty="0" smtClean="0">
                <a:latin typeface="Segoe UI Light" charset="0"/>
                <a:ea typeface="Segoe UI Light" charset="0"/>
                <a:cs typeface="Segoe UI Light" charset="0"/>
              </a:rPr>
              <a:t> Integration</a:t>
            </a:r>
            <a:endParaRPr lang="en-US" sz="2000" dirty="0">
              <a:latin typeface="Segoe UI Light" charset="0"/>
              <a:ea typeface="Segoe UI Light" charset="0"/>
              <a:cs typeface="Segoe UI Light" charset="0"/>
            </a:endParaRPr>
          </a:p>
        </p:txBody>
      </p:sp>
      <p:sp>
        <p:nvSpPr>
          <p:cNvPr id="29" name="Rectangle 28"/>
          <p:cNvSpPr/>
          <p:nvPr/>
        </p:nvSpPr>
        <p:spPr>
          <a:xfrm>
            <a:off x="8587605" y="4973995"/>
            <a:ext cx="2232795" cy="400110"/>
          </a:xfrm>
          <a:prstGeom prst="rect">
            <a:avLst/>
          </a:prstGeom>
        </p:spPr>
        <p:txBody>
          <a:bodyPr wrap="square">
            <a:spAutoFit/>
          </a:bodyPr>
          <a:lstStyle/>
          <a:p>
            <a:pPr algn="ctr" defTabSz="1100639" latinLnBrk="1" hangingPunct="0"/>
            <a:r>
              <a:rPr lang="en-US" altLang="zh-CN" sz="2000" smtClean="0">
                <a:latin typeface="Segoe UI Light" charset="0"/>
                <a:ea typeface="Segoe UI Light" charset="0"/>
                <a:cs typeface="Segoe UI Light" charset="0"/>
                <a:sym typeface="Segoe UI"/>
              </a:rPr>
              <a:t>Inspector</a:t>
            </a:r>
            <a:endParaRPr lang="en-US" altLang="zh-CN" sz="2000" dirty="0">
              <a:latin typeface="Segoe UI Light" charset="0"/>
              <a:ea typeface="Segoe UI Light" charset="0"/>
              <a:cs typeface="Segoe UI Light" charset="0"/>
              <a:sym typeface="Segoe UI"/>
            </a:endParaRPr>
          </a:p>
        </p:txBody>
      </p:sp>
    </p:spTree>
    <p:extLst>
      <p:ext uri="{BB962C8B-B14F-4D97-AF65-F5344CB8AC3E}">
        <p14:creationId xmlns:p14="http://schemas.microsoft.com/office/powerpoint/2010/main" val="1517134184"/>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53768572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674645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165664" y="2932846"/>
            <a:ext cx="3086006" cy="89765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06AED0"/>
                </a:solidFill>
              </a:rPr>
              <a:t>Challenges</a:t>
            </a:r>
          </a:p>
        </p:txBody>
      </p:sp>
      <p:sp>
        <p:nvSpPr>
          <p:cNvPr id="6" name="Text Placeholder 7"/>
          <p:cNvSpPr txBox="1">
            <a:spLocks/>
          </p:cNvSpPr>
          <p:nvPr/>
        </p:nvSpPr>
        <p:spPr>
          <a:xfrm>
            <a:off x="5119359" y="1175488"/>
            <a:ext cx="6491881" cy="4507025"/>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50000"/>
              </a:lnSpc>
              <a:buNone/>
            </a:pPr>
            <a:r>
              <a:rPr lang="en-US" sz="3200" dirty="0"/>
              <a:t>Device Fragmentation</a:t>
            </a:r>
          </a:p>
          <a:p>
            <a:pPr marL="0" indent="0">
              <a:lnSpc>
                <a:spcPct val="150000"/>
              </a:lnSpc>
              <a:buNone/>
            </a:pPr>
            <a:r>
              <a:rPr lang="en-US" sz="3200" dirty="0"/>
              <a:t>App Complexity</a:t>
            </a:r>
          </a:p>
          <a:p>
            <a:pPr marL="0" indent="0">
              <a:lnSpc>
                <a:spcPct val="150000"/>
              </a:lnSpc>
              <a:buNone/>
            </a:pPr>
            <a:r>
              <a:rPr lang="en-US" sz="3200" dirty="0"/>
              <a:t>Fast Release Cycles</a:t>
            </a:r>
          </a:p>
          <a:p>
            <a:pPr marL="0" indent="0">
              <a:lnSpc>
                <a:spcPct val="150000"/>
              </a:lnSpc>
              <a:buNone/>
            </a:pPr>
            <a:r>
              <a:rPr lang="en-US" sz="3200" dirty="0"/>
              <a:t>Short Sessions</a:t>
            </a:r>
          </a:p>
          <a:p>
            <a:pPr marL="0" indent="0">
              <a:lnSpc>
                <a:spcPct val="150000"/>
              </a:lnSpc>
              <a:buNone/>
            </a:pPr>
            <a:r>
              <a:rPr lang="en-US" sz="3200" dirty="0"/>
              <a:t>High Mobile User Expectations</a:t>
            </a:r>
          </a:p>
        </p:txBody>
      </p:sp>
      <p:sp>
        <p:nvSpPr>
          <p:cNvPr id="7" name="Left Brace 6"/>
          <p:cNvSpPr/>
          <p:nvPr/>
        </p:nvSpPr>
        <p:spPr>
          <a:xfrm>
            <a:off x="4475428" y="1175488"/>
            <a:ext cx="236557" cy="4507025"/>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spTree>
    <p:extLst>
      <p:ext uri="{BB962C8B-B14F-4D97-AF65-F5344CB8AC3E}">
        <p14:creationId xmlns:p14="http://schemas.microsoft.com/office/powerpoint/2010/main" val="828388027"/>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p:cNvSpPr txBox="1">
            <a:spLocks/>
          </p:cNvSpPr>
          <p:nvPr/>
        </p:nvSpPr>
        <p:spPr>
          <a:xfrm>
            <a:off x="3029175" y="3150976"/>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endParaRPr lang="en-US" sz="2667" dirty="0">
              <a:solidFill>
                <a:schemeClr val="bg1"/>
              </a:solidFill>
              <a:latin typeface="Helvetica"/>
              <a:cs typeface="Helvetica"/>
            </a:endParaRPr>
          </a:p>
        </p:txBody>
      </p:sp>
      <p:sp>
        <p:nvSpPr>
          <p:cNvPr id="31" name="Title 2"/>
          <p:cNvSpPr txBox="1">
            <a:spLocks/>
          </p:cNvSpPr>
          <p:nvPr/>
        </p:nvSpPr>
        <p:spPr>
          <a:xfrm>
            <a:off x="-874593" y="6177691"/>
            <a:ext cx="510772" cy="527019"/>
          </a:xfrm>
          <a:prstGeom prst="rect">
            <a:avLst/>
          </a:prstGeom>
        </p:spPr>
        <p:txBody>
          <a:bodyPr vert="horz" lIns="121920" tIns="60960" rIns="121920" bIns="60960" rtlCol="0" anchor="ctr">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r>
              <a:rPr lang="en-US" sz="2667" dirty="0">
                <a:solidFill>
                  <a:schemeClr val="bg1"/>
                </a:solidFill>
                <a:latin typeface="Helvetica"/>
                <a:cs typeface="Helvetica"/>
              </a:rPr>
              <a:t>8</a:t>
            </a:r>
          </a:p>
        </p:txBody>
      </p:sp>
      <p:cxnSp>
        <p:nvCxnSpPr>
          <p:cNvPr id="40" name="Straight Connector 39"/>
          <p:cNvCxnSpPr/>
          <p:nvPr/>
        </p:nvCxnSpPr>
        <p:spPr>
          <a:xfrm>
            <a:off x="609600" y="950540"/>
            <a:ext cx="10972800" cy="0"/>
          </a:xfrm>
          <a:prstGeom prst="line">
            <a:avLst/>
          </a:prstGeom>
          <a:ln w="6350" cmpd="sng">
            <a:solidFill>
              <a:srgbClr val="FFFFFF"/>
            </a:solidFill>
          </a:ln>
        </p:spPr>
        <p:style>
          <a:lnRef idx="1">
            <a:schemeClr val="dk1"/>
          </a:lnRef>
          <a:fillRef idx="0">
            <a:schemeClr val="dk1"/>
          </a:fillRef>
          <a:effectRef idx="0">
            <a:schemeClr val="dk1"/>
          </a:effectRef>
          <a:fontRef idx="minor">
            <a:schemeClr val="tx1"/>
          </a:fontRef>
        </p:style>
      </p:cxnSp>
      <p:sp>
        <p:nvSpPr>
          <p:cNvPr id="5" name="Title 4"/>
          <p:cNvSpPr>
            <a:spLocks noGrp="1"/>
          </p:cNvSpPr>
          <p:nvPr>
            <p:ph type="title"/>
          </p:nvPr>
        </p:nvSpPr>
        <p:spPr/>
        <p:txBody>
          <a:bodyPr/>
          <a:lstStyle/>
          <a:p>
            <a:r>
              <a:rPr lang="en-US" dirty="0" smtClean="0">
                <a:solidFill>
                  <a:srgbClr val="06AED0"/>
                </a:solidFill>
              </a:rPr>
              <a:t>On Mobile, Quality is Hard</a:t>
            </a:r>
            <a:endParaRPr lang="en-US" dirty="0">
              <a:solidFill>
                <a:srgbClr val="06AED0"/>
              </a:solidFill>
            </a:endParaRPr>
          </a:p>
        </p:txBody>
      </p:sp>
      <p:grpSp>
        <p:nvGrpSpPr>
          <p:cNvPr id="4" name="Group 3"/>
          <p:cNvGrpSpPr/>
          <p:nvPr/>
        </p:nvGrpSpPr>
        <p:grpSpPr>
          <a:xfrm>
            <a:off x="815987" y="2301524"/>
            <a:ext cx="11376013" cy="3258050"/>
            <a:chOff x="1395552" y="1467154"/>
            <a:chExt cx="11376013" cy="3258050"/>
          </a:xfrm>
        </p:grpSpPr>
        <p:grpSp>
          <p:nvGrpSpPr>
            <p:cNvPr id="3" name="Group 2"/>
            <p:cNvGrpSpPr/>
            <p:nvPr/>
          </p:nvGrpSpPr>
          <p:grpSpPr>
            <a:xfrm>
              <a:off x="1395552" y="1467154"/>
              <a:ext cx="11376013" cy="3258050"/>
              <a:chOff x="1395552" y="1467154"/>
              <a:chExt cx="11376013" cy="3258050"/>
            </a:xfrm>
          </p:grpSpPr>
          <p:grpSp>
            <p:nvGrpSpPr>
              <p:cNvPr id="2" name="Group 1"/>
              <p:cNvGrpSpPr/>
              <p:nvPr/>
            </p:nvGrpSpPr>
            <p:grpSpPr>
              <a:xfrm>
                <a:off x="3321287" y="1467155"/>
                <a:ext cx="2397956" cy="2423822"/>
                <a:chOff x="399351" y="3539315"/>
                <a:chExt cx="2397956" cy="2799858"/>
              </a:xfrm>
            </p:grpSpPr>
            <p:sp>
              <p:nvSpPr>
                <p:cNvPr id="30" name="Title 2"/>
                <p:cNvSpPr txBox="1">
                  <a:spLocks/>
                </p:cNvSpPr>
                <p:nvPr/>
              </p:nvSpPr>
              <p:spPr>
                <a:xfrm>
                  <a:off x="399351" y="3539315"/>
                  <a:ext cx="626257"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a:solidFill>
                        <a:schemeClr val="bg1">
                          <a:lumMod val="50000"/>
                        </a:schemeClr>
                      </a:solidFill>
                      <a:latin typeface="+mn-lt"/>
                      <a:cs typeface="Helvetica" panose="020B0604020202020204" pitchFamily="34" charset="0"/>
                    </a:rPr>
                    <a:t>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20</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35</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14" name="Title 2"/>
                <p:cNvSpPr txBox="1">
                  <a:spLocks/>
                </p:cNvSpPr>
                <p:nvPr/>
              </p:nvSpPr>
              <p:spPr>
                <a:xfrm>
                  <a:off x="910497" y="3539315"/>
                  <a:ext cx="1886810" cy="279985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p:txBody>
            </p:sp>
          </p:grpSp>
          <p:grpSp>
            <p:nvGrpSpPr>
              <p:cNvPr id="18" name="Group 17"/>
              <p:cNvGrpSpPr/>
              <p:nvPr/>
            </p:nvGrpSpPr>
            <p:grpSpPr>
              <a:xfrm>
                <a:off x="8059958" y="1467154"/>
                <a:ext cx="4711607" cy="3258050"/>
                <a:chOff x="5113454" y="774643"/>
                <a:chExt cx="4711607" cy="3505543"/>
              </a:xfrm>
            </p:grpSpPr>
            <p:sp>
              <p:nvSpPr>
                <p:cNvPr id="19" name="Title 2"/>
                <p:cNvSpPr txBox="1">
                  <a:spLocks/>
                </p:cNvSpPr>
                <p:nvPr/>
              </p:nvSpPr>
              <p:spPr>
                <a:xfrm>
                  <a:off x="5113454" y="774644"/>
                  <a:ext cx="958439" cy="3411048"/>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gn="ctr">
                    <a:lnSpc>
                      <a:spcPct val="120000"/>
                    </a:lnSpc>
                  </a:pPr>
                  <a:r>
                    <a:rPr lang="en-US" dirty="0" smtClean="0">
                      <a:solidFill>
                        <a:schemeClr val="bg1">
                          <a:lumMod val="50000"/>
                        </a:schemeClr>
                      </a:solidFill>
                      <a:latin typeface="+mn-lt"/>
                      <a:cs typeface="Helvetica" panose="020B0604020202020204" pitchFamily="34" charset="0"/>
                    </a:rPr>
                    <a:t>10</a:t>
                  </a:r>
                  <a:endParaRPr lang="en-US" dirty="0">
                    <a:solidFill>
                      <a:schemeClr val="bg1">
                        <a:lumMod val="50000"/>
                      </a:schemeClr>
                    </a:solidFill>
                    <a:latin typeface="+mn-lt"/>
                    <a:cs typeface="Helvetica" panose="020B0604020202020204" pitchFamily="34" charset="0"/>
                  </a:endParaRPr>
                </a:p>
                <a:p>
                  <a:pPr algn="ctr">
                    <a:lnSpc>
                      <a:spcPct val="120000"/>
                    </a:lnSpc>
                  </a:pPr>
                  <a:r>
                    <a:rPr lang="en-US" dirty="0" smtClean="0">
                      <a:solidFill>
                        <a:schemeClr val="bg1">
                          <a:lumMod val="50000"/>
                        </a:schemeClr>
                      </a:solidFill>
                      <a:latin typeface="+mn-lt"/>
                      <a:cs typeface="Helvetica" panose="020B0604020202020204" pitchFamily="34" charset="0"/>
                    </a:rPr>
                    <a:t>24K</a:t>
                  </a:r>
                  <a:r>
                    <a:rPr lang="en-US" dirty="0">
                      <a:solidFill>
                        <a:schemeClr val="bg1">
                          <a:lumMod val="50000"/>
                        </a:schemeClr>
                      </a:solidFill>
                      <a:latin typeface="+mn-lt"/>
                      <a:cs typeface="Helvetica" panose="020B0604020202020204" pitchFamily="34" charset="0"/>
                    </a:rPr>
                    <a:t>+</a:t>
                  </a:r>
                </a:p>
                <a:p>
                  <a:pPr algn="ctr">
                    <a:lnSpc>
                      <a:spcPct val="120000"/>
                    </a:lnSpc>
                  </a:pPr>
                  <a:r>
                    <a:rPr lang="en-US" dirty="0">
                      <a:solidFill>
                        <a:schemeClr val="bg1">
                          <a:lumMod val="50000"/>
                        </a:schemeClr>
                      </a:solidFill>
                      <a:latin typeface="+mn-lt"/>
                      <a:cs typeface="Helvetica" panose="020B0604020202020204" pitchFamily="34" charset="0"/>
                    </a:rPr>
                    <a:t>39</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57</a:t>
                  </a:r>
                  <a:endParaRPr lang="en-US" dirty="0">
                    <a:solidFill>
                      <a:schemeClr val="bg1">
                        <a:lumMod val="50000"/>
                      </a:schemeClr>
                    </a:solidFill>
                    <a:latin typeface="+mj-lt"/>
                    <a:cs typeface="Helvetica" panose="020B0604020202020204" pitchFamily="34" charset="0"/>
                  </a:endParaRPr>
                </a:p>
                <a:p>
                  <a:pPr algn="ctr">
                    <a:lnSpc>
                      <a:spcPct val="120000"/>
                    </a:lnSpc>
                  </a:pPr>
                  <a:r>
                    <a:rPr lang="en-US" dirty="0">
                      <a:solidFill>
                        <a:schemeClr val="bg1">
                          <a:lumMod val="50000"/>
                        </a:schemeClr>
                      </a:solidFill>
                      <a:latin typeface="+mn-lt"/>
                      <a:cs typeface="Helvetica" panose="020B0604020202020204" pitchFamily="34" charset="0"/>
                    </a:rPr>
                    <a:t>27</a:t>
                  </a:r>
                </a:p>
                <a:p>
                  <a:pPr algn="ctr">
                    <a:lnSpc>
                      <a:spcPct val="120000"/>
                    </a:lnSpc>
                  </a:pPr>
                  <a:r>
                    <a:rPr lang="en-US" dirty="0">
                      <a:solidFill>
                        <a:schemeClr val="bg1">
                          <a:lumMod val="50000"/>
                        </a:schemeClr>
                      </a:solidFill>
                      <a:latin typeface="+mn-lt"/>
                      <a:cs typeface="Helvetica" panose="020B0604020202020204" pitchFamily="34" charset="0"/>
                    </a:rPr>
                    <a:t>15</a:t>
                  </a:r>
                </a:p>
                <a:p>
                  <a:pPr algn="ctr">
                    <a:lnSpc>
                      <a:spcPct val="120000"/>
                    </a:lnSpc>
                  </a:pPr>
                  <a:r>
                    <a:rPr lang="en-US" dirty="0">
                      <a:solidFill>
                        <a:schemeClr val="bg1">
                          <a:lumMod val="50000"/>
                        </a:schemeClr>
                      </a:solidFill>
                      <a:latin typeface="+mn-lt"/>
                      <a:cs typeface="Helvetica" panose="020B0604020202020204" pitchFamily="34" charset="0"/>
                    </a:rPr>
                    <a:t>6</a:t>
                  </a:r>
                  <a:endParaRPr lang="en-US" dirty="0">
                    <a:solidFill>
                      <a:schemeClr val="bg1">
                        <a:lumMod val="50000"/>
                      </a:schemeClr>
                    </a:solidFill>
                    <a:latin typeface="+mj-lt"/>
                    <a:cs typeface="Helvetica" panose="020B0604020202020204" pitchFamily="34" charset="0"/>
                  </a:endParaRPr>
                </a:p>
              </p:txBody>
            </p:sp>
            <p:sp>
              <p:nvSpPr>
                <p:cNvPr id="20" name="Title 2"/>
                <p:cNvSpPr txBox="1">
                  <a:spLocks/>
                </p:cNvSpPr>
                <p:nvPr/>
              </p:nvSpPr>
              <p:spPr>
                <a:xfrm>
                  <a:off x="6024060" y="774643"/>
                  <a:ext cx="3801001" cy="3505543"/>
                </a:xfrm>
                <a:prstGeom prst="rect">
                  <a:avLst/>
                </a:prstGeom>
              </p:spPr>
              <p:txBody>
                <a:bodyPr vert="horz" lIns="121920" tIns="60960" rIns="121920" bIns="60960" rtlCol="0" anchor="t">
                  <a:noAutofit/>
                </a:bodyPr>
                <a:lstStyle>
                  <a:lvl1pPr algn="l" defTabSz="457200" rtl="0" eaLnBrk="1" latinLnBrk="0" hangingPunct="1">
                    <a:spcBef>
                      <a:spcPct val="0"/>
                    </a:spcBef>
                    <a:buNone/>
                    <a:defRPr sz="2400" b="0" i="0" kern="1200">
                      <a:solidFill>
                        <a:srgbClr val="3C90D1"/>
                      </a:solidFill>
                      <a:latin typeface="Helvetica Light"/>
                      <a:ea typeface="+mj-ea"/>
                      <a:cs typeface="Helvetica Light"/>
                    </a:defRPr>
                  </a:lvl1pPr>
                </a:lstStyle>
                <a:p>
                  <a:pPr>
                    <a:lnSpc>
                      <a:spcPct val="120000"/>
                    </a:lnSpc>
                  </a:pPr>
                  <a:r>
                    <a:rPr lang="en-US" dirty="0">
                      <a:solidFill>
                        <a:schemeClr val="bg1">
                          <a:lumMod val="50000"/>
                        </a:schemeClr>
                      </a:solidFill>
                      <a:latin typeface="+mj-lt"/>
                      <a:cs typeface="Helvetica" panose="020B0604020202020204" pitchFamily="34" charset="0"/>
                    </a:rPr>
                    <a:t>OS versions</a:t>
                  </a:r>
                </a:p>
                <a:p>
                  <a:pPr>
                    <a:lnSpc>
                      <a:spcPct val="120000"/>
                    </a:lnSpc>
                  </a:pPr>
                  <a:r>
                    <a:rPr lang="en-US" dirty="0">
                      <a:solidFill>
                        <a:schemeClr val="bg1">
                          <a:lumMod val="50000"/>
                        </a:schemeClr>
                      </a:solidFill>
                      <a:latin typeface="+mj-lt"/>
                      <a:cs typeface="Helvetica" panose="020B0604020202020204" pitchFamily="34" charset="0"/>
                    </a:rPr>
                    <a:t>Distinct devices</a:t>
                  </a:r>
                </a:p>
                <a:p>
                  <a:pPr>
                    <a:lnSpc>
                      <a:spcPct val="120000"/>
                    </a:lnSpc>
                  </a:pPr>
                  <a:r>
                    <a:rPr lang="en-US" dirty="0">
                      <a:solidFill>
                        <a:schemeClr val="bg1">
                          <a:lumMod val="50000"/>
                        </a:schemeClr>
                      </a:solidFill>
                      <a:latin typeface="+mj-lt"/>
                      <a:cs typeface="Helvetica" panose="020B0604020202020204" pitchFamily="34" charset="0"/>
                    </a:rPr>
                    <a:t>Languages</a:t>
                  </a:r>
                </a:p>
                <a:p>
                  <a:pPr>
                    <a:lnSpc>
                      <a:spcPct val="120000"/>
                    </a:lnSpc>
                  </a:pPr>
                  <a:r>
                    <a:rPr lang="en-US" dirty="0">
                      <a:solidFill>
                        <a:schemeClr val="bg1">
                          <a:lumMod val="50000"/>
                        </a:schemeClr>
                      </a:solidFill>
                      <a:latin typeface="+mj-lt"/>
                      <a:cs typeface="Helvetica" panose="020B0604020202020204" pitchFamily="34" charset="0"/>
                    </a:rPr>
                    <a:t>Locales</a:t>
                  </a:r>
                </a:p>
                <a:p>
                  <a:pPr>
                    <a:lnSpc>
                      <a:spcPct val="120000"/>
                    </a:lnSpc>
                  </a:pPr>
                  <a:r>
                    <a:rPr lang="en-US" dirty="0">
                      <a:solidFill>
                        <a:schemeClr val="bg1">
                          <a:lumMod val="50000"/>
                        </a:schemeClr>
                      </a:solidFill>
                      <a:latin typeface="+mj-lt"/>
                      <a:cs typeface="Helvetica" panose="020B0604020202020204" pitchFamily="34" charset="0"/>
                    </a:rPr>
                    <a:t>Screen sizes</a:t>
                  </a:r>
                </a:p>
                <a:p>
                  <a:pPr>
                    <a:lnSpc>
                      <a:spcPct val="120000"/>
                    </a:lnSpc>
                  </a:pPr>
                  <a:r>
                    <a:rPr lang="en-US" dirty="0">
                      <a:solidFill>
                        <a:schemeClr val="bg1">
                          <a:lumMod val="50000"/>
                        </a:schemeClr>
                      </a:solidFill>
                      <a:latin typeface="+mj-lt"/>
                      <a:cs typeface="Helvetica" panose="020B0604020202020204" pitchFamily="34" charset="0"/>
                    </a:rPr>
                    <a:t>Manufacturers</a:t>
                  </a:r>
                </a:p>
                <a:p>
                  <a:pPr>
                    <a:lnSpc>
                      <a:spcPct val="120000"/>
                    </a:lnSpc>
                  </a:pPr>
                  <a:r>
                    <a:rPr lang="en-US" dirty="0">
                      <a:solidFill>
                        <a:schemeClr val="bg1">
                          <a:lumMod val="50000"/>
                        </a:schemeClr>
                      </a:solidFill>
                      <a:latin typeface="+mj-lt"/>
                      <a:cs typeface="Helvetica" panose="020B0604020202020204" pitchFamily="34" charset="0"/>
                    </a:rPr>
                    <a:t>Screen configurations</a:t>
                  </a:r>
                </a:p>
              </p:txBody>
            </p:sp>
          </p:grpSp>
          <p:grpSp>
            <p:nvGrpSpPr>
              <p:cNvPr id="8" name="Group 7"/>
              <p:cNvGrpSpPr/>
              <p:nvPr/>
            </p:nvGrpSpPr>
            <p:grpSpPr>
              <a:xfrm>
                <a:off x="1395552" y="1914652"/>
                <a:ext cx="1458964" cy="1458964"/>
                <a:chOff x="1532047" y="1801774"/>
                <a:chExt cx="613491" cy="613491"/>
              </a:xfrm>
            </p:grpSpPr>
            <p:sp>
              <p:nvSpPr>
                <p:cNvPr id="26" name="Oval 25"/>
                <p:cNvSpPr/>
                <p:nvPr/>
              </p:nvSpPr>
              <p:spPr bwMode="auto">
                <a:xfrm>
                  <a:off x="1532047" y="1801774"/>
                  <a:ext cx="613491"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pple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688120" y="1928409"/>
                  <a:ext cx="279145" cy="311986"/>
                </a:xfrm>
                <a:prstGeom prst="rect">
                  <a:avLst/>
                </a:prstGeom>
              </p:spPr>
            </p:pic>
          </p:grpSp>
          <p:grpSp>
            <p:nvGrpSpPr>
              <p:cNvPr id="9" name="Group 8"/>
              <p:cNvGrpSpPr/>
              <p:nvPr/>
            </p:nvGrpSpPr>
            <p:grpSpPr>
              <a:xfrm>
                <a:off x="6163019" y="1877116"/>
                <a:ext cx="1451987" cy="1451987"/>
                <a:chOff x="5124899" y="713282"/>
                <a:chExt cx="613491" cy="613491"/>
              </a:xfrm>
            </p:grpSpPr>
            <p:sp>
              <p:nvSpPr>
                <p:cNvPr id="28" name="Oval 27"/>
                <p:cNvSpPr/>
                <p:nvPr/>
              </p:nvSpPr>
              <p:spPr bwMode="auto">
                <a:xfrm>
                  <a:off x="5124899" y="713282"/>
                  <a:ext cx="613491"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pic>
              <p:nvPicPr>
                <p:cNvPr id="29" name="Picture 28" descr="Android_logo.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303367" y="867128"/>
                  <a:ext cx="259408" cy="298319"/>
                </a:xfrm>
                <a:prstGeom prst="rect">
                  <a:avLst/>
                </a:prstGeom>
              </p:spPr>
            </p:pic>
          </p:grpSp>
          <p:sp>
            <p:nvSpPr>
              <p:cNvPr id="24" name="Left Brace 23"/>
              <p:cNvSpPr/>
              <p:nvPr/>
            </p:nvSpPr>
            <p:spPr>
              <a:xfrm>
                <a:off x="3054646" y="1656938"/>
                <a:ext cx="236557" cy="2021057"/>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
          <p:nvSpPr>
            <p:cNvPr id="25" name="Left Brace 24"/>
            <p:cNvSpPr/>
            <p:nvPr/>
          </p:nvSpPr>
          <p:spPr>
            <a:xfrm>
              <a:off x="7823401" y="1644838"/>
              <a:ext cx="236557" cy="2922256"/>
            </a:xfrm>
            <a:prstGeom prst="leftBrace">
              <a:avLst>
                <a:gd name="adj1" fmla="val 56668"/>
                <a:gd name="adj2" fmla="val 33594"/>
              </a:avLst>
            </a:prstGeom>
            <a:ln w="19050" cap="rnd">
              <a:solidFill>
                <a:srgbClr val="76B557"/>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65">
                <a:ln w="38100" cmpd="sng">
                  <a:solidFill>
                    <a:srgbClr val="000000"/>
                  </a:solidFill>
                  <a:prstDash val="dash"/>
                </a:ln>
              </a:endParaRPr>
            </a:p>
          </p:txBody>
        </p:sp>
      </p:grpSp>
    </p:spTree>
    <p:extLst>
      <p:ext uri="{BB962C8B-B14F-4D97-AF65-F5344CB8AC3E}">
        <p14:creationId xmlns:p14="http://schemas.microsoft.com/office/powerpoint/2010/main" val="332266748"/>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Android </a:t>
            </a:r>
            <a:r>
              <a:rPr lang="en-US" dirty="0">
                <a:solidFill>
                  <a:srgbClr val="06AED0"/>
                </a:solidFill>
              </a:rPr>
              <a:t>diversification</a:t>
            </a:r>
          </a:p>
        </p:txBody>
      </p:sp>
      <p:pic>
        <p:nvPicPr>
          <p:cNvPr id="23" name="Picture 22"/>
          <p:cNvPicPr>
            <a:picLocks noChangeAspect="1"/>
          </p:cNvPicPr>
          <p:nvPr/>
        </p:nvPicPr>
        <p:blipFill>
          <a:blip r:embed="rId3"/>
          <a:stretch>
            <a:fillRect/>
          </a:stretch>
        </p:blipFill>
        <p:spPr>
          <a:xfrm>
            <a:off x="1961424" y="1189176"/>
            <a:ext cx="8271471" cy="5497745"/>
          </a:xfrm>
          <a:prstGeom prst="rect">
            <a:avLst/>
          </a:prstGeom>
        </p:spPr>
      </p:pic>
    </p:spTree>
    <p:extLst>
      <p:ext uri="{BB962C8B-B14F-4D97-AF65-F5344CB8AC3E}">
        <p14:creationId xmlns:p14="http://schemas.microsoft.com/office/powerpoint/2010/main" val="103671860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iOS </a:t>
            </a:r>
            <a:r>
              <a:rPr lang="en-US" dirty="0">
                <a:solidFill>
                  <a:srgbClr val="06AED0"/>
                </a:solidFill>
              </a:rPr>
              <a:t>diversification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060" y="1198722"/>
            <a:ext cx="1989944" cy="187636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061" y="3293223"/>
            <a:ext cx="4350601" cy="197540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5521" y="1300477"/>
            <a:ext cx="858800" cy="1746227"/>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4597" y="1265990"/>
            <a:ext cx="870559" cy="1771137"/>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323185" flipV="1">
            <a:off x="8572571" y="2061597"/>
            <a:ext cx="1994223" cy="110535"/>
          </a:xfrm>
          <a:prstGeom prst="rect">
            <a:avLst/>
          </a:prstGeom>
        </p:spPr>
      </p:pic>
      <p:sp>
        <p:nvSpPr>
          <p:cNvPr id="30" name="Rectangle 29"/>
          <p:cNvSpPr/>
          <p:nvPr/>
        </p:nvSpPr>
        <p:spPr>
          <a:xfrm>
            <a:off x="7654447" y="1720204"/>
            <a:ext cx="1286840"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3D Touch </a:t>
            </a:r>
          </a:p>
        </p:txBody>
      </p:sp>
      <p:sp>
        <p:nvSpPr>
          <p:cNvPr id="31" name="Rectangle 30"/>
          <p:cNvSpPr/>
          <p:nvPr/>
        </p:nvSpPr>
        <p:spPr>
          <a:xfrm>
            <a:off x="7654447" y="2102217"/>
            <a:ext cx="1193887" cy="634020"/>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iPhone 6s series only</a:t>
            </a:r>
          </a:p>
        </p:txBody>
      </p:sp>
      <p:sp>
        <p:nvSpPr>
          <p:cNvPr id="35" name="Rectangle 34"/>
          <p:cNvSpPr/>
          <p:nvPr/>
        </p:nvSpPr>
        <p:spPr>
          <a:xfrm>
            <a:off x="9967785" y="1611615"/>
            <a:ext cx="1501955"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Apple pencil</a:t>
            </a:r>
          </a:p>
        </p:txBody>
      </p:sp>
      <p:sp>
        <p:nvSpPr>
          <p:cNvPr id="36" name="Rectangle 35"/>
          <p:cNvSpPr/>
          <p:nvPr/>
        </p:nvSpPr>
        <p:spPr>
          <a:xfrm>
            <a:off x="9965952" y="1897055"/>
            <a:ext cx="1681592"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iPad Pro only</a:t>
            </a:r>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65143" y="3310379"/>
            <a:ext cx="2136037" cy="1455323"/>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84596" y="3310379"/>
            <a:ext cx="2136037" cy="1455323"/>
          </a:xfrm>
          <a:prstGeom prst="rect">
            <a:avLst/>
          </a:prstGeom>
        </p:spPr>
      </p:pic>
      <p:sp>
        <p:nvSpPr>
          <p:cNvPr id="37" name="Rectangle 36"/>
          <p:cNvSpPr/>
          <p:nvPr/>
        </p:nvSpPr>
        <p:spPr>
          <a:xfrm>
            <a:off x="8364336" y="483673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Multi Tasking</a:t>
            </a:r>
          </a:p>
        </p:txBody>
      </p:sp>
      <p:sp>
        <p:nvSpPr>
          <p:cNvPr id="38" name="Rectangle 37"/>
          <p:cNvSpPr/>
          <p:nvPr/>
        </p:nvSpPr>
        <p:spPr>
          <a:xfrm>
            <a:off x="8201113" y="5130911"/>
            <a:ext cx="2389596" cy="363176"/>
          </a:xfrm>
          <a:prstGeom prst="rect">
            <a:avLst/>
          </a:prstGeom>
        </p:spPr>
        <p:txBody>
          <a:bodyPr wrap="square">
            <a:spAutoFit/>
          </a:bodyPr>
          <a:lstStyle/>
          <a:p>
            <a:pPr defTabSz="1100639" latinLnBrk="1" hangingPunct="0">
              <a:lnSpc>
                <a:spcPct val="110000"/>
              </a:lnSpc>
            </a:pPr>
            <a:r>
              <a:rPr lang="en-US" sz="1600" i="1" dirty="0">
                <a:solidFill>
                  <a:srgbClr val="27A5BE"/>
                </a:solidFill>
                <a:latin typeface="Segoe UI" charset="0"/>
                <a:ea typeface="Segoe UI" charset="0"/>
                <a:cs typeface="Segoe UI" charset="0"/>
              </a:rPr>
              <a:t>Only </a:t>
            </a:r>
            <a:r>
              <a:rPr lang="en-US" sz="1600" i="1">
                <a:solidFill>
                  <a:srgbClr val="27A5BE"/>
                </a:solidFill>
                <a:latin typeface="Segoe UI" charset="0"/>
                <a:ea typeface="Segoe UI" charset="0"/>
                <a:cs typeface="Segoe UI" charset="0"/>
              </a:rPr>
              <a:t>select iPads</a:t>
            </a:r>
            <a:endParaRPr lang="en-US" sz="1600" i="1" dirty="0">
              <a:solidFill>
                <a:srgbClr val="27A5BE"/>
              </a:solidFill>
              <a:latin typeface="Segoe UI" charset="0"/>
              <a:ea typeface="Segoe UI" charset="0"/>
              <a:cs typeface="Segoe UI" charset="0"/>
            </a:endParaRPr>
          </a:p>
        </p:txBody>
      </p:sp>
      <p:sp>
        <p:nvSpPr>
          <p:cNvPr id="39" name="Rectangle 38"/>
          <p:cNvSpPr/>
          <p:nvPr/>
        </p:nvSpPr>
        <p:spPr>
          <a:xfrm>
            <a:off x="3826790" y="4083948"/>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iPads</a:t>
            </a:r>
          </a:p>
        </p:txBody>
      </p:sp>
      <p:sp>
        <p:nvSpPr>
          <p:cNvPr id="40" name="Rectangle 39"/>
          <p:cNvSpPr/>
          <p:nvPr/>
        </p:nvSpPr>
        <p:spPr>
          <a:xfrm>
            <a:off x="4049452" y="1811384"/>
            <a:ext cx="1601617"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iPod </a:t>
            </a:r>
            <a:br>
              <a:rPr lang="en-US" sz="1600" dirty="0">
                <a:solidFill>
                  <a:srgbClr val="27A5BE"/>
                </a:solidFill>
                <a:latin typeface="Segoe UI" charset="0"/>
                <a:ea typeface="Segoe UI" charset="0"/>
                <a:cs typeface="Segoe UI" charset="0"/>
              </a:rPr>
            </a:br>
            <a:r>
              <a:rPr lang="en-US" sz="1600" dirty="0">
                <a:solidFill>
                  <a:srgbClr val="27A5BE"/>
                </a:solidFill>
                <a:latin typeface="Segoe UI" charset="0"/>
                <a:ea typeface="Segoe UI" charset="0"/>
                <a:cs typeface="Segoe UI" charset="0"/>
              </a:rPr>
              <a:t>touch</a:t>
            </a:r>
          </a:p>
        </p:txBody>
      </p:sp>
      <p:sp>
        <p:nvSpPr>
          <p:cNvPr id="41" name="Rectangle 40"/>
          <p:cNvSpPr/>
          <p:nvPr/>
        </p:nvSpPr>
        <p:spPr>
          <a:xfrm>
            <a:off x="1560196" y="1917181"/>
            <a:ext cx="1601617" cy="363176"/>
          </a:xfrm>
          <a:prstGeom prst="rect">
            <a:avLst/>
          </a:prstGeom>
        </p:spPr>
        <p:txBody>
          <a:bodyPr wrap="square">
            <a:spAutoFit/>
          </a:bodyPr>
          <a:lstStyle/>
          <a:p>
            <a:pPr defTabSz="1100639" latinLnBrk="1" hangingPunct="0">
              <a:lnSpc>
                <a:spcPct val="110000"/>
              </a:lnSpc>
            </a:pPr>
            <a:r>
              <a:rPr lang="en-US" sz="1600" dirty="0">
                <a:solidFill>
                  <a:srgbClr val="27A5BE"/>
                </a:solidFill>
                <a:latin typeface="Segoe UI" charset="0"/>
                <a:ea typeface="Segoe UI" charset="0"/>
                <a:cs typeface="Segoe UI" charset="0"/>
              </a:rPr>
              <a:t>iPhones</a:t>
            </a:r>
          </a:p>
        </p:txBody>
      </p:sp>
      <p:sp>
        <p:nvSpPr>
          <p:cNvPr id="42" name="Rectangle 41"/>
          <p:cNvSpPr/>
          <p:nvPr/>
        </p:nvSpPr>
        <p:spPr>
          <a:xfrm>
            <a:off x="1201669" y="5622846"/>
            <a:ext cx="3266105" cy="498598"/>
          </a:xfrm>
          <a:prstGeom prst="rect">
            <a:avLst/>
          </a:prstGeom>
        </p:spPr>
        <p:txBody>
          <a:bodyPr wrap="square">
            <a:spAutoFit/>
          </a:bodyPr>
          <a:lstStyle/>
          <a:p>
            <a:pPr algn="ctr" defTabSz="1100639" latinLnBrk="1" hangingPunct="0">
              <a:lnSpc>
                <a:spcPct val="110000"/>
              </a:lnSpc>
            </a:pPr>
            <a:r>
              <a:rPr lang="en-US" sz="2400" b="1">
                <a:solidFill>
                  <a:srgbClr val="27A5BE"/>
                </a:solidFill>
                <a:latin typeface="Segoe UI Semibold" charset="0"/>
                <a:ea typeface="Segoe UI Semibold" charset="0"/>
                <a:cs typeface="Segoe UI Semibold" charset="0"/>
              </a:rPr>
              <a:t>Form factors</a:t>
            </a:r>
            <a:endParaRPr lang="en-US" sz="2400" b="1" dirty="0">
              <a:solidFill>
                <a:srgbClr val="27A5BE"/>
              </a:solidFill>
              <a:latin typeface="Segoe UI Semibold" charset="0"/>
              <a:ea typeface="Segoe UI Semibold" charset="0"/>
              <a:cs typeface="Segoe UI Semibold" charset="0"/>
            </a:endParaRPr>
          </a:p>
        </p:txBody>
      </p:sp>
      <p:sp>
        <p:nvSpPr>
          <p:cNvPr id="47" name="Rectangle 46"/>
          <p:cNvSpPr/>
          <p:nvPr/>
        </p:nvSpPr>
        <p:spPr>
          <a:xfrm>
            <a:off x="7414233" y="5622846"/>
            <a:ext cx="3392515" cy="498598"/>
          </a:xfrm>
          <a:prstGeom prst="rect">
            <a:avLst/>
          </a:prstGeom>
        </p:spPr>
        <p:txBody>
          <a:bodyPr wrap="square">
            <a:spAutoFit/>
          </a:bodyPr>
          <a:lstStyle/>
          <a:p>
            <a:pPr algn="ctr" defTabSz="1100639" latinLnBrk="1" hangingPunct="0">
              <a:lnSpc>
                <a:spcPct val="110000"/>
              </a:lnSpc>
            </a:pPr>
            <a:r>
              <a:rPr lang="en-US" sz="2400" b="1" dirty="0">
                <a:solidFill>
                  <a:srgbClr val="27A5BE"/>
                </a:solidFill>
                <a:latin typeface="Segoe UI Semibold" charset="0"/>
                <a:ea typeface="Segoe UI Semibold" charset="0"/>
                <a:cs typeface="Segoe UI Semibold" charset="0"/>
              </a:rPr>
              <a:t>iOS </a:t>
            </a:r>
            <a:r>
              <a:rPr lang="en-US" sz="2400" b="1">
                <a:solidFill>
                  <a:srgbClr val="27A5BE"/>
                </a:solidFill>
                <a:latin typeface="Segoe UI Semibold" charset="0"/>
                <a:ea typeface="Segoe UI Semibold" charset="0"/>
                <a:cs typeface="Segoe UI Semibold" charset="0"/>
              </a:rPr>
              <a:t>9 features</a:t>
            </a:r>
            <a:endParaRPr lang="en-US" sz="2400" b="1" dirty="0">
              <a:solidFill>
                <a:srgbClr val="27A5BE"/>
              </a:solidFill>
              <a:latin typeface="Segoe UI Semibold" charset="0"/>
              <a:ea typeface="Segoe UI Semibold" charset="0"/>
              <a:cs typeface="Segoe UI Semibold" charset="0"/>
            </a:endParaRPr>
          </a:p>
        </p:txBody>
      </p:sp>
      <p:cxnSp>
        <p:nvCxnSpPr>
          <p:cNvPr id="7" name="Straight Connector 6"/>
          <p:cNvCxnSpPr/>
          <p:nvPr/>
        </p:nvCxnSpPr>
        <p:spPr>
          <a:xfrm>
            <a:off x="501060"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03584" y="5624284"/>
            <a:ext cx="4343261" cy="0"/>
          </a:xfrm>
          <a:prstGeom prst="line">
            <a:avLst/>
          </a:prstGeom>
          <a:ln>
            <a:solidFill>
              <a:srgbClr val="27A5B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334425"/>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layered devic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3252" y="1323323"/>
            <a:ext cx="4182260" cy="5078458"/>
          </a:xfrm>
          <a:prstGeom prst="rect">
            <a:avLst/>
          </a:prstGeom>
        </p:spPr>
      </p:pic>
      <p:sp>
        <p:nvSpPr>
          <p:cNvPr id="8" name="Content Placeholder 2"/>
          <p:cNvSpPr txBox="1">
            <a:spLocks/>
          </p:cNvSpPr>
          <p:nvPr/>
        </p:nvSpPr>
        <p:spPr>
          <a:xfrm>
            <a:off x="7232991" y="1323323"/>
            <a:ext cx="4519882" cy="52287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3C90D1"/>
                </a:solidFill>
                <a:latin typeface="+mn-lt"/>
                <a:cs typeface="Arial"/>
              </a:rPr>
              <a:t>Thousands of </a:t>
            </a:r>
            <a:r>
              <a:rPr lang="en-US" sz="1867" dirty="0" err="1">
                <a:solidFill>
                  <a:srgbClr val="3C90D1"/>
                </a:solidFill>
                <a:latin typeface="+mn-lt"/>
                <a:cs typeface="Arial"/>
              </a:rPr>
              <a:t>iOS</a:t>
            </a:r>
            <a:r>
              <a:rPr lang="en-US" sz="1867" dirty="0">
                <a:solidFill>
                  <a:srgbClr val="3C90D1"/>
                </a:solidFill>
                <a:latin typeface="+mn-lt"/>
                <a:cs typeface="Arial"/>
              </a:rPr>
              <a:t> and Android APIs</a:t>
            </a:r>
            <a:endParaRPr lang="en-US" sz="1867" baseline="30000" dirty="0">
              <a:solidFill>
                <a:srgbClr val="3C90D1"/>
              </a:solidFill>
              <a:latin typeface="+mn-lt"/>
              <a:cs typeface="Arial"/>
            </a:endParaRPr>
          </a:p>
        </p:txBody>
      </p:sp>
      <p:sp>
        <p:nvSpPr>
          <p:cNvPr id="10" name="Content Placeholder 2"/>
          <p:cNvSpPr txBox="1">
            <a:spLocks/>
          </p:cNvSpPr>
          <p:nvPr/>
        </p:nvSpPr>
        <p:spPr>
          <a:xfrm>
            <a:off x="7264408" y="2356767"/>
            <a:ext cx="4488465" cy="48306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76B557"/>
                </a:solidFill>
                <a:latin typeface="+mn-lt"/>
                <a:cs typeface="Arial"/>
              </a:rPr>
              <a:t>Public web APIs</a:t>
            </a:r>
          </a:p>
        </p:txBody>
      </p:sp>
      <p:sp>
        <p:nvSpPr>
          <p:cNvPr id="12" name="Oval 11"/>
          <p:cNvSpPr/>
          <p:nvPr/>
        </p:nvSpPr>
        <p:spPr>
          <a:xfrm>
            <a:off x="6412093" y="1216957"/>
            <a:ext cx="750711" cy="750711"/>
          </a:xfrm>
          <a:prstGeom prst="ellipse">
            <a:avLst/>
          </a:prstGeom>
          <a:solidFill>
            <a:srgbClr val="3C90D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3" name="Picture 12" descr="social-apple white.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03638" y="1441136"/>
            <a:ext cx="228927" cy="274781"/>
          </a:xfrm>
          <a:prstGeom prst="rect">
            <a:avLst/>
          </a:prstGeom>
        </p:spPr>
      </p:pic>
      <p:sp>
        <p:nvSpPr>
          <p:cNvPr id="14" name="Oval 13"/>
          <p:cNvSpPr/>
          <p:nvPr/>
        </p:nvSpPr>
        <p:spPr>
          <a:xfrm>
            <a:off x="6412093" y="2236575"/>
            <a:ext cx="750711" cy="750711"/>
          </a:xfrm>
          <a:prstGeom prst="ellipse">
            <a:avLst/>
          </a:prstGeom>
          <a:solidFill>
            <a:srgbClr val="76B557"/>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5" name="Oval 14"/>
          <p:cNvSpPr/>
          <p:nvPr/>
        </p:nvSpPr>
        <p:spPr>
          <a:xfrm>
            <a:off x="6412093" y="3247727"/>
            <a:ext cx="750711" cy="750711"/>
          </a:xfrm>
          <a:prstGeom prst="ellipse">
            <a:avLst/>
          </a:prstGeom>
          <a:solidFill>
            <a:srgbClr val="A73AB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6" name="Oval 15"/>
          <p:cNvSpPr/>
          <p:nvPr/>
        </p:nvSpPr>
        <p:spPr>
          <a:xfrm>
            <a:off x="6412093" y="4241946"/>
            <a:ext cx="750711" cy="750711"/>
          </a:xfrm>
          <a:prstGeom prst="ellipse">
            <a:avLst/>
          </a:prstGeom>
          <a:solidFill>
            <a:srgbClr val="12345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17" name="Oval 16"/>
          <p:cNvSpPr/>
          <p:nvPr/>
        </p:nvSpPr>
        <p:spPr>
          <a:xfrm>
            <a:off x="6412093" y="5244633"/>
            <a:ext cx="750711" cy="750711"/>
          </a:xfrm>
          <a:prstGeom prst="ellipse">
            <a:avLst/>
          </a:prstGeom>
          <a:solidFill>
            <a:srgbClr val="6C6C6C"/>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pic>
        <p:nvPicPr>
          <p:cNvPr id="18" name="Picture 17" descr="social-android white.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07203" y="1449603"/>
            <a:ext cx="256828" cy="280236"/>
          </a:xfrm>
          <a:prstGeom prst="rect">
            <a:avLst/>
          </a:prstGeom>
        </p:spPr>
      </p:pic>
      <p:sp>
        <p:nvSpPr>
          <p:cNvPr id="21" name="Content Placeholder 2"/>
          <p:cNvSpPr txBox="1">
            <a:spLocks/>
          </p:cNvSpPr>
          <p:nvPr/>
        </p:nvSpPr>
        <p:spPr>
          <a:xfrm>
            <a:off x="7264408" y="3368820"/>
            <a:ext cx="4488465" cy="51228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A73AB8"/>
                </a:solidFill>
                <a:latin typeface="+mn-lt"/>
                <a:cs typeface="Arial"/>
              </a:rPr>
              <a:t>Backend integrations</a:t>
            </a:r>
          </a:p>
        </p:txBody>
      </p:sp>
      <p:sp>
        <p:nvSpPr>
          <p:cNvPr id="22" name="Content Placeholder 2"/>
          <p:cNvSpPr txBox="1">
            <a:spLocks/>
          </p:cNvSpPr>
          <p:nvPr/>
        </p:nvSpPr>
        <p:spPr>
          <a:xfrm>
            <a:off x="7264408" y="4352688"/>
            <a:ext cx="4488465" cy="464401"/>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solidFill>
                  <a:srgbClr val="123458"/>
                </a:solidFill>
                <a:latin typeface="+mn-lt"/>
                <a:cs typeface="Arial"/>
              </a:rPr>
              <a:t>Third party libraries</a:t>
            </a:r>
          </a:p>
        </p:txBody>
      </p:sp>
      <p:sp>
        <p:nvSpPr>
          <p:cNvPr id="25" name="Content Placeholder 2"/>
          <p:cNvSpPr txBox="1">
            <a:spLocks/>
          </p:cNvSpPr>
          <p:nvPr/>
        </p:nvSpPr>
        <p:spPr>
          <a:xfrm>
            <a:off x="7264408" y="5366764"/>
            <a:ext cx="4488465" cy="515655"/>
          </a:xfrm>
          <a:prstGeom prst="rect">
            <a:avLst/>
          </a:prstGeom>
        </p:spPr>
        <p:txBody>
          <a:bodyPr vert="horz" lIns="121920" tIns="60960" rIns="121920" bIns="60960" numCol="1" spcCol="0" rtlCol="0">
            <a:noAutofit/>
          </a:bodyPr>
          <a:lstStyle>
            <a:lvl1pPr marL="342900" indent="-342900" algn="l" defTabSz="457200" rtl="0" eaLnBrk="1" latinLnBrk="0" hangingPunct="1">
              <a:lnSpc>
                <a:spcPct val="110000"/>
              </a:lnSpc>
              <a:spcBef>
                <a:spcPct val="20000"/>
              </a:spcBef>
              <a:buSzPct val="138000"/>
              <a:buFontTx/>
              <a:buBlip>
                <a:blip r:embed="rId4"/>
              </a:buBlip>
              <a:defRPr sz="2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67" dirty="0">
                <a:latin typeface="+mn-lt"/>
                <a:cs typeface="Arial"/>
              </a:rPr>
              <a:t>Memory, CPU and network constraints</a:t>
            </a:r>
          </a:p>
        </p:txBody>
      </p:sp>
      <p:pic>
        <p:nvPicPr>
          <p:cNvPr id="27" name="Picture 26" descr="ios7-cloud.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84614" y="2446863"/>
            <a:ext cx="411311" cy="264367"/>
          </a:xfrm>
          <a:prstGeom prst="rect">
            <a:avLst/>
          </a:prstGeom>
        </p:spPr>
      </p:pic>
      <p:pic>
        <p:nvPicPr>
          <p:cNvPr id="28" name="Picture 27" descr="cpu.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75480" y="3334951"/>
            <a:ext cx="622521" cy="604212"/>
          </a:xfrm>
          <a:prstGeom prst="rect">
            <a:avLst/>
          </a:prstGeom>
        </p:spPr>
      </p:pic>
      <p:pic>
        <p:nvPicPr>
          <p:cNvPr id="29" name="Picture 28" descr="bar code white.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563601" y="4387916"/>
            <a:ext cx="466560" cy="452837"/>
          </a:xfrm>
          <a:prstGeom prst="rect">
            <a:avLst/>
          </a:prstGeom>
        </p:spPr>
      </p:pic>
      <p:pic>
        <p:nvPicPr>
          <p:cNvPr id="30" name="Picture 29" descr="gear.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36608" y="5329064"/>
            <a:ext cx="535889" cy="553355"/>
          </a:xfrm>
          <a:prstGeom prst="rect">
            <a:avLst/>
          </a:prstGeom>
        </p:spPr>
      </p:pic>
      <p:sp>
        <p:nvSpPr>
          <p:cNvPr id="2" name="Title 1"/>
          <p:cNvSpPr>
            <a:spLocks noGrp="1"/>
          </p:cNvSpPr>
          <p:nvPr>
            <p:ph type="title"/>
          </p:nvPr>
        </p:nvSpPr>
        <p:spPr/>
        <p:txBody>
          <a:bodyPr/>
          <a:lstStyle/>
          <a:p>
            <a:r>
              <a:rPr lang="en-US" dirty="0" smtClean="0">
                <a:solidFill>
                  <a:srgbClr val="06AED0"/>
                </a:solidFill>
              </a:rPr>
              <a:t>App Complexity</a:t>
            </a:r>
            <a:endParaRPr lang="en-US" dirty="0">
              <a:solidFill>
                <a:srgbClr val="06AED0"/>
              </a:solidFill>
            </a:endParaRPr>
          </a:p>
        </p:txBody>
      </p:sp>
      <p:cxnSp>
        <p:nvCxnSpPr>
          <p:cNvPr id="36" name="Elbow Connector 35"/>
          <p:cNvCxnSpPr/>
          <p:nvPr/>
        </p:nvCxnSpPr>
        <p:spPr>
          <a:xfrm rot="10800000" flipV="1">
            <a:off x="4005299" y="1585573"/>
            <a:ext cx="2260035" cy="651001"/>
          </a:xfrm>
          <a:prstGeom prst="bentConnector3">
            <a:avLst>
              <a:gd name="adj1" fmla="val 100260"/>
            </a:avLst>
          </a:prstGeom>
          <a:ln>
            <a:solidFill>
              <a:srgbClr val="3C90D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rot="10800000" flipV="1">
            <a:off x="4005294" y="2618955"/>
            <a:ext cx="2260048" cy="812510"/>
          </a:xfrm>
          <a:prstGeom prst="bentConnector3">
            <a:avLst>
              <a:gd name="adj1" fmla="val 99910"/>
            </a:avLst>
          </a:prstGeom>
          <a:ln>
            <a:solidFill>
              <a:srgbClr val="76B557"/>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rot="10800000" flipV="1">
            <a:off x="4005295" y="3626556"/>
            <a:ext cx="2260041" cy="415908"/>
          </a:xfrm>
          <a:prstGeom prst="bentConnector3">
            <a:avLst>
              <a:gd name="adj1" fmla="val 99910"/>
            </a:avLst>
          </a:prstGeom>
          <a:ln>
            <a:solidFill>
              <a:srgbClr val="A73AB9"/>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Elbow Connector 57"/>
          <p:cNvCxnSpPr/>
          <p:nvPr/>
        </p:nvCxnSpPr>
        <p:spPr>
          <a:xfrm rot="10800000">
            <a:off x="4005300" y="5085249"/>
            <a:ext cx="2260042" cy="545086"/>
          </a:xfrm>
          <a:prstGeom prst="bentConnector3">
            <a:avLst>
              <a:gd name="adj1" fmla="val 99910"/>
            </a:avLst>
          </a:prstGeom>
          <a:ln>
            <a:solidFill>
              <a:srgbClr val="6C6C6C"/>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4005294" y="4636274"/>
            <a:ext cx="2260040" cy="0"/>
          </a:xfrm>
          <a:prstGeom prst="straightConnector1">
            <a:avLst/>
          </a:prstGeom>
          <a:ln>
            <a:solidFill>
              <a:srgbClr val="123458"/>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697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animBg="1"/>
      <p:bldP spid="15" grpId="0" animBg="1"/>
      <p:bldP spid="16" grpId="0" animBg="1"/>
      <p:bldP spid="17" grpId="0" animBg="1"/>
      <p:bldP spid="21" grpId="0"/>
      <p:bldP spid="22" grpId="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People are passionate about their device.</a:t>
            </a:r>
            <a:endParaRPr lang="en-AU" dirty="0"/>
          </a:p>
        </p:txBody>
      </p:sp>
      <p:sp>
        <p:nvSpPr>
          <p:cNvPr id="3" name="Text Placeholder 2"/>
          <p:cNvSpPr>
            <a:spLocks noGrp="1"/>
          </p:cNvSpPr>
          <p:nvPr>
            <p:ph type="body" sz="quarter" idx="10"/>
          </p:nvPr>
        </p:nvSpPr>
        <p:spPr>
          <a:xfrm>
            <a:off x="269239" y="1189177"/>
            <a:ext cx="11653523" cy="727700"/>
          </a:xfrm>
        </p:spPr>
        <p:txBody>
          <a:bodyPr/>
          <a:lstStyle/>
          <a:p>
            <a:endParaRPr lang="en-AU" dirty="0"/>
          </a:p>
        </p:txBody>
      </p:sp>
      <p:pic>
        <p:nvPicPr>
          <p:cNvPr id="4" name="windows_phone_nokia_lumia_920_-don't_fight-_commercial_540x36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60452" y="1334758"/>
            <a:ext cx="7906357" cy="5270904"/>
          </a:xfrm>
          <a:prstGeom prst="rect">
            <a:avLst/>
          </a:prstGeom>
        </p:spPr>
      </p:pic>
    </p:spTree>
    <p:extLst>
      <p:ext uri="{BB962C8B-B14F-4D97-AF65-F5344CB8AC3E}">
        <p14:creationId xmlns:p14="http://schemas.microsoft.com/office/powerpoint/2010/main" val="25234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2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B84D2"/>
        </a:solidFill>
        <a:effectLst/>
      </p:bgPr>
    </p:bg>
    <p:spTree>
      <p:nvGrpSpPr>
        <p:cNvPr id="1" name=""/>
        <p:cNvGrpSpPr/>
        <p:nvPr/>
      </p:nvGrpSpPr>
      <p:grpSpPr>
        <a:xfrm>
          <a:off x="0" y="0"/>
          <a:ext cx="0" cy="0"/>
          <a:chOff x="0" y="0"/>
          <a:chExt cx="0" cy="0"/>
        </a:xfrm>
      </p:grpSpPr>
      <p:grpSp>
        <p:nvGrpSpPr>
          <p:cNvPr id="38" name="Group 37"/>
          <p:cNvGrpSpPr/>
          <p:nvPr/>
        </p:nvGrpSpPr>
        <p:grpSpPr>
          <a:xfrm>
            <a:off x="950781" y="782819"/>
            <a:ext cx="10290438" cy="2540849"/>
            <a:chOff x="658948" y="782819"/>
            <a:chExt cx="10290438" cy="2540849"/>
          </a:xfrm>
        </p:grpSpPr>
        <p:grpSp>
          <p:nvGrpSpPr>
            <p:cNvPr id="29" name="Group 28"/>
            <p:cNvGrpSpPr/>
            <p:nvPr/>
          </p:nvGrpSpPr>
          <p:grpSpPr>
            <a:xfrm>
              <a:off x="658948" y="922952"/>
              <a:ext cx="1838000" cy="2350766"/>
              <a:chOff x="658948" y="922952"/>
              <a:chExt cx="1838000" cy="2350766"/>
            </a:xfrm>
          </p:grpSpPr>
          <p:pic>
            <p:nvPicPr>
              <p:cNvPr id="13" name="Picture 12" descr="Press_Hold.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8948" y="922952"/>
                <a:ext cx="1838000" cy="1838000"/>
              </a:xfrm>
              <a:prstGeom prst="rect">
                <a:avLst/>
              </a:prstGeom>
            </p:spPr>
          </p:pic>
          <p:sp>
            <p:nvSpPr>
              <p:cNvPr id="19" name="Text Placeholder 2"/>
              <p:cNvSpPr txBox="1">
                <a:spLocks/>
              </p:cNvSpPr>
              <p:nvPr/>
            </p:nvSpPr>
            <p:spPr>
              <a:xfrm>
                <a:off x="1198987"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Tap</a:t>
                </a:r>
                <a:endParaRPr lang="en-US" sz="2000" dirty="0">
                  <a:solidFill>
                    <a:schemeClr val="bg1"/>
                  </a:solidFill>
                </a:endParaRPr>
              </a:p>
            </p:txBody>
          </p:sp>
        </p:grpSp>
        <p:grpSp>
          <p:nvGrpSpPr>
            <p:cNvPr id="28" name="Group 27"/>
            <p:cNvGrpSpPr/>
            <p:nvPr/>
          </p:nvGrpSpPr>
          <p:grpSpPr>
            <a:xfrm>
              <a:off x="2686795" y="796737"/>
              <a:ext cx="1871894" cy="2476981"/>
              <a:chOff x="2686795" y="796737"/>
              <a:chExt cx="1871894" cy="2476981"/>
            </a:xfrm>
          </p:grpSpPr>
          <p:pic>
            <p:nvPicPr>
              <p:cNvPr id="15" name="Picture 14" descr="Swipe_Dow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86795" y="796737"/>
                <a:ext cx="1871894" cy="1871894"/>
              </a:xfrm>
              <a:prstGeom prst="rect">
                <a:avLst/>
              </a:prstGeom>
            </p:spPr>
          </p:pic>
          <p:sp>
            <p:nvSpPr>
              <p:cNvPr id="20" name="Text Placeholder 2"/>
              <p:cNvSpPr txBox="1">
                <a:spLocks/>
              </p:cNvSpPr>
              <p:nvPr/>
            </p:nvSpPr>
            <p:spPr>
              <a:xfrm>
                <a:off x="3205083"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Scroll</a:t>
                </a:r>
                <a:endParaRPr lang="en-US" sz="2000" dirty="0">
                  <a:solidFill>
                    <a:schemeClr val="bg1"/>
                  </a:solidFill>
                </a:endParaRPr>
              </a:p>
            </p:txBody>
          </p:sp>
        </p:grpSp>
        <p:grpSp>
          <p:nvGrpSpPr>
            <p:cNvPr id="30" name="Group 29"/>
            <p:cNvGrpSpPr/>
            <p:nvPr/>
          </p:nvGrpSpPr>
          <p:grpSpPr>
            <a:xfrm>
              <a:off x="4550801" y="782819"/>
              <a:ext cx="1978133" cy="2490899"/>
              <a:chOff x="4550801" y="782819"/>
              <a:chExt cx="1978133" cy="2490899"/>
            </a:xfrm>
          </p:grpSpPr>
          <p:pic>
            <p:nvPicPr>
              <p:cNvPr id="16" name="Picture 15" descr="Swipe_Righ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50801" y="782819"/>
                <a:ext cx="1978133" cy="1978133"/>
              </a:xfrm>
              <a:prstGeom prst="rect">
                <a:avLst/>
              </a:prstGeom>
            </p:spPr>
          </p:pic>
          <p:sp>
            <p:nvSpPr>
              <p:cNvPr id="21" name="Text Placeholder 2"/>
              <p:cNvSpPr txBox="1">
                <a:spLocks/>
              </p:cNvSpPr>
              <p:nvPr/>
            </p:nvSpPr>
            <p:spPr>
              <a:xfrm>
                <a:off x="4998202"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Swipe</a:t>
                </a:r>
                <a:endParaRPr lang="en-US" sz="2000" dirty="0">
                  <a:solidFill>
                    <a:schemeClr val="bg1"/>
                  </a:solidFill>
                </a:endParaRPr>
              </a:p>
            </p:txBody>
          </p:sp>
        </p:grpSp>
        <p:grpSp>
          <p:nvGrpSpPr>
            <p:cNvPr id="31" name="Group 30"/>
            <p:cNvGrpSpPr/>
            <p:nvPr/>
          </p:nvGrpSpPr>
          <p:grpSpPr>
            <a:xfrm>
              <a:off x="6774538" y="922952"/>
              <a:ext cx="1745679" cy="2350766"/>
              <a:chOff x="6774538" y="922952"/>
              <a:chExt cx="1745679" cy="2350766"/>
            </a:xfrm>
          </p:grpSpPr>
          <p:pic>
            <p:nvPicPr>
              <p:cNvPr id="10" name="Picture 9" descr="Pinch.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74538" y="922952"/>
                <a:ext cx="1745679" cy="1745679"/>
              </a:xfrm>
              <a:prstGeom prst="rect">
                <a:avLst/>
              </a:prstGeom>
            </p:spPr>
          </p:pic>
          <p:sp>
            <p:nvSpPr>
              <p:cNvPr id="22" name="Text Placeholder 2"/>
              <p:cNvSpPr txBox="1">
                <a:spLocks/>
              </p:cNvSpPr>
              <p:nvPr/>
            </p:nvSpPr>
            <p:spPr>
              <a:xfrm>
                <a:off x="7368558" y="2721425"/>
                <a:ext cx="1151659"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Pinch</a:t>
                </a:r>
                <a:endParaRPr lang="en-US" sz="2000" dirty="0">
                  <a:solidFill>
                    <a:schemeClr val="bg1"/>
                  </a:solidFill>
                </a:endParaRPr>
              </a:p>
            </p:txBody>
          </p:sp>
        </p:grpSp>
        <p:grpSp>
          <p:nvGrpSpPr>
            <p:cNvPr id="32" name="Group 31"/>
            <p:cNvGrpSpPr/>
            <p:nvPr/>
          </p:nvGrpSpPr>
          <p:grpSpPr>
            <a:xfrm>
              <a:off x="9006861" y="830631"/>
              <a:ext cx="1942525" cy="2493037"/>
              <a:chOff x="9006861" y="830631"/>
              <a:chExt cx="1942525" cy="2493037"/>
            </a:xfrm>
          </p:grpSpPr>
          <p:pic>
            <p:nvPicPr>
              <p:cNvPr id="12" name="Picture 11" descr="3x_Swipe_Left.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006861" y="830631"/>
                <a:ext cx="1930321" cy="1930321"/>
              </a:xfrm>
              <a:prstGeom prst="rect">
                <a:avLst/>
              </a:prstGeom>
            </p:spPr>
          </p:pic>
          <p:sp>
            <p:nvSpPr>
              <p:cNvPr id="23" name="Text Placeholder 2"/>
              <p:cNvSpPr txBox="1">
                <a:spLocks/>
              </p:cNvSpPr>
              <p:nvPr/>
            </p:nvSpPr>
            <p:spPr>
              <a:xfrm>
                <a:off x="9375344" y="2771375"/>
                <a:ext cx="1574042"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Multi Finger</a:t>
                </a:r>
                <a:endParaRPr lang="en-US" sz="2000" dirty="0">
                  <a:solidFill>
                    <a:schemeClr val="bg1"/>
                  </a:solidFill>
                </a:endParaRPr>
              </a:p>
            </p:txBody>
          </p:sp>
        </p:grpSp>
      </p:grpSp>
      <p:grpSp>
        <p:nvGrpSpPr>
          <p:cNvPr id="37" name="Group 36"/>
          <p:cNvGrpSpPr/>
          <p:nvPr/>
        </p:nvGrpSpPr>
        <p:grpSpPr>
          <a:xfrm>
            <a:off x="2995548" y="3675999"/>
            <a:ext cx="6224568" cy="2445112"/>
            <a:chOff x="2405120" y="3675999"/>
            <a:chExt cx="6224568" cy="2445112"/>
          </a:xfrm>
        </p:grpSpPr>
        <p:grpSp>
          <p:nvGrpSpPr>
            <p:cNvPr id="33" name="Group 32"/>
            <p:cNvGrpSpPr/>
            <p:nvPr/>
          </p:nvGrpSpPr>
          <p:grpSpPr>
            <a:xfrm>
              <a:off x="2405120" y="3675999"/>
              <a:ext cx="1745679" cy="2416396"/>
              <a:chOff x="2405120" y="3675999"/>
              <a:chExt cx="1745679" cy="2416396"/>
            </a:xfrm>
          </p:grpSpPr>
          <p:pic>
            <p:nvPicPr>
              <p:cNvPr id="17" name="Picture 16" descr="TextEntry.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05120" y="3675999"/>
                <a:ext cx="1745679" cy="1745679"/>
              </a:xfrm>
              <a:prstGeom prst="rect">
                <a:avLst/>
              </a:prstGeom>
            </p:spPr>
          </p:pic>
          <p:sp>
            <p:nvSpPr>
              <p:cNvPr id="24" name="Text Placeholder 2"/>
              <p:cNvSpPr txBox="1">
                <a:spLocks/>
              </p:cNvSpPr>
              <p:nvPr/>
            </p:nvSpPr>
            <p:spPr>
              <a:xfrm>
                <a:off x="2690404"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Text Entry</a:t>
                </a:r>
                <a:endParaRPr lang="en-US" sz="2000" dirty="0">
                  <a:solidFill>
                    <a:schemeClr val="bg1"/>
                  </a:solidFill>
                </a:endParaRPr>
              </a:p>
            </p:txBody>
          </p:sp>
        </p:grpSp>
        <p:grpSp>
          <p:nvGrpSpPr>
            <p:cNvPr id="34" name="Group 33"/>
            <p:cNvGrpSpPr/>
            <p:nvPr/>
          </p:nvGrpSpPr>
          <p:grpSpPr>
            <a:xfrm>
              <a:off x="4696486" y="3707551"/>
              <a:ext cx="1832448" cy="2384844"/>
              <a:chOff x="4696486" y="3707551"/>
              <a:chExt cx="1832448" cy="2384844"/>
            </a:xfrm>
          </p:grpSpPr>
          <p:pic>
            <p:nvPicPr>
              <p:cNvPr id="14" name="Picture 13" descr="BumpL.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96486" y="3707551"/>
                <a:ext cx="1745679" cy="1745679"/>
              </a:xfrm>
              <a:prstGeom prst="rect">
                <a:avLst/>
              </a:prstGeom>
            </p:spPr>
          </p:pic>
          <p:sp>
            <p:nvSpPr>
              <p:cNvPr id="25" name="Text Placeholder 2"/>
              <p:cNvSpPr txBox="1">
                <a:spLocks/>
              </p:cNvSpPr>
              <p:nvPr/>
            </p:nvSpPr>
            <p:spPr>
              <a:xfrm>
                <a:off x="5072677" y="5540102"/>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Rotation</a:t>
                </a:r>
                <a:endParaRPr lang="en-US" sz="2000" dirty="0">
                  <a:solidFill>
                    <a:schemeClr val="bg1"/>
                  </a:solidFill>
                </a:endParaRPr>
              </a:p>
            </p:txBody>
          </p:sp>
        </p:grpSp>
        <p:grpSp>
          <p:nvGrpSpPr>
            <p:cNvPr id="35" name="Group 34"/>
            <p:cNvGrpSpPr/>
            <p:nvPr/>
          </p:nvGrpSpPr>
          <p:grpSpPr>
            <a:xfrm>
              <a:off x="7173431" y="3857431"/>
              <a:ext cx="1456257" cy="2263680"/>
              <a:chOff x="7173431" y="3857431"/>
              <a:chExt cx="1456257" cy="2263680"/>
            </a:xfrm>
          </p:grpSpPr>
          <p:pic>
            <p:nvPicPr>
              <p:cNvPr id="26" name="Picture 25" descr="Globe.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58126" y="3857431"/>
                <a:ext cx="1283903" cy="1412037"/>
              </a:xfrm>
              <a:prstGeom prst="rect">
                <a:avLst/>
              </a:prstGeom>
            </p:spPr>
          </p:pic>
          <p:sp>
            <p:nvSpPr>
              <p:cNvPr id="27" name="Text Placeholder 2"/>
              <p:cNvSpPr txBox="1">
                <a:spLocks/>
              </p:cNvSpPr>
              <p:nvPr/>
            </p:nvSpPr>
            <p:spPr>
              <a:xfrm>
                <a:off x="7173431" y="5568818"/>
                <a:ext cx="1456257" cy="552293"/>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buNone/>
                </a:pPr>
                <a:r>
                  <a:rPr lang="en-US" sz="2000" dirty="0" smtClean="0">
                    <a:solidFill>
                      <a:schemeClr val="bg1"/>
                    </a:solidFill>
                  </a:rPr>
                  <a:t>GPS</a:t>
                </a:r>
                <a:endParaRPr lang="en-US" sz="2000" dirty="0">
                  <a:solidFill>
                    <a:schemeClr val="bg1"/>
                  </a:solidFill>
                </a:endParaRPr>
              </a:p>
            </p:txBody>
          </p:sp>
        </p:grpSp>
      </p:grpSp>
    </p:spTree>
    <p:extLst>
      <p:ext uri="{BB962C8B-B14F-4D97-AF65-F5344CB8AC3E}">
        <p14:creationId xmlns:p14="http://schemas.microsoft.com/office/powerpoint/2010/main" val="158357104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269239" y="289511"/>
            <a:ext cx="12170853" cy="899665"/>
          </a:xfrm>
        </p:spPr>
        <p:txBody>
          <a:bodyPr>
            <a:noAutofit/>
          </a:bodyPr>
          <a:lstStyle/>
          <a:p>
            <a:r>
              <a:rPr lang="en-US" sz="3600" dirty="0">
                <a:solidFill>
                  <a:srgbClr val="06AED0"/>
                </a:solidFill>
                <a:latin typeface="Segoe UI" charset="0"/>
                <a:ea typeface="Segoe UI" charset="0"/>
                <a:cs typeface="Segoe UI" charset="0"/>
              </a:rPr>
              <a:t>Xamarin Test Cloud: </a:t>
            </a:r>
            <a:r>
              <a:rPr lang="en-US" sz="3600" dirty="0">
                <a:solidFill>
                  <a:srgbClr val="06AED0"/>
                </a:solidFill>
              </a:rPr>
              <a:t>automated testing on thousands of devices</a:t>
            </a:r>
          </a:p>
        </p:txBody>
      </p:sp>
      <p:sp>
        <p:nvSpPr>
          <p:cNvPr id="24" name="Rectangle 23"/>
          <p:cNvSpPr/>
          <p:nvPr/>
        </p:nvSpPr>
        <p:spPr>
          <a:xfrm>
            <a:off x="1" y="5872101"/>
            <a:ext cx="5628175"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695" y="983905"/>
            <a:ext cx="10616935" cy="6984225"/>
          </a:xfrm>
          <a:prstGeom prst="rect">
            <a:avLst/>
          </a:prstGeom>
        </p:spPr>
      </p:pic>
    </p:spTree>
    <p:extLst>
      <p:ext uri="{BB962C8B-B14F-4D97-AF65-F5344CB8AC3E}">
        <p14:creationId xmlns:p14="http://schemas.microsoft.com/office/powerpoint/2010/main" val="1149825477"/>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What’s new in </a:t>
            </a:r>
            <a:r>
              <a:rPr lang="en-US" dirty="0" smtClean="0">
                <a:solidFill>
                  <a:srgbClr val="06AED0"/>
                </a:solidFill>
                <a:latin typeface="Segoe UI" charset="0"/>
                <a:ea typeface="Segoe UI" charset="0"/>
                <a:cs typeface="Segoe UI" charset="0"/>
              </a:rPr>
              <a:t>Xamarin Test Cloud</a:t>
            </a:r>
            <a:r>
              <a:rPr lang="en-US" dirty="0" smtClean="0">
                <a:solidFill>
                  <a:srgbClr val="06AED0"/>
                </a:solidFill>
              </a:rPr>
              <a:t>?</a:t>
            </a:r>
            <a:endParaRPr lang="en-US" dirty="0">
              <a:solidFill>
                <a:srgbClr val="06AED0"/>
              </a:solidFill>
            </a:endParaRPr>
          </a:p>
        </p:txBody>
      </p:sp>
      <p:sp>
        <p:nvSpPr>
          <p:cNvPr id="18" name="Rectangle 17"/>
          <p:cNvSpPr/>
          <p:nvPr/>
        </p:nvSpPr>
        <p:spPr>
          <a:xfrm>
            <a:off x="1638299" y="4543598"/>
            <a:ext cx="2704563" cy="904863"/>
          </a:xfrm>
          <a:prstGeom prst="rect">
            <a:avLst/>
          </a:prstGeom>
        </p:spPr>
        <p:txBody>
          <a:bodyPr wrap="square">
            <a:spAutoFit/>
          </a:bodyPr>
          <a:lstStyle/>
          <a:p>
            <a:pPr algn="ctr" defTabSz="1100639" latinLnBrk="1" hangingPunct="0">
              <a:lnSpc>
                <a:spcPct val="110000"/>
              </a:lnSpc>
            </a:pPr>
            <a:r>
              <a:rPr lang="en-US" sz="2400" dirty="0">
                <a:latin typeface="Segoe UI Light" charset="0"/>
                <a:ea typeface="Segoe UI Light" charset="0"/>
                <a:cs typeface="Segoe UI Light" charset="0"/>
                <a:sym typeface="Segoe UI"/>
              </a:rPr>
              <a:t>Integrated</a:t>
            </a:r>
            <a:br>
              <a:rPr lang="en-US" sz="2400" dirty="0">
                <a:latin typeface="Segoe UI Light" charset="0"/>
                <a:ea typeface="Segoe UI Light" charset="0"/>
                <a:cs typeface="Segoe UI Light" charset="0"/>
                <a:sym typeface="Segoe UI"/>
              </a:rPr>
            </a:br>
            <a:r>
              <a:rPr lang="en-US" sz="2400" dirty="0">
                <a:latin typeface="Segoe UI Light" charset="0"/>
                <a:ea typeface="Segoe UI Light" charset="0"/>
                <a:cs typeface="Segoe UI Light" charset="0"/>
                <a:sym typeface="Segoe UI"/>
              </a:rPr>
              <a:t>with Platform</a:t>
            </a:r>
          </a:p>
        </p:txBody>
      </p:sp>
      <p:sp>
        <p:nvSpPr>
          <p:cNvPr id="20" name="Rectangle 19"/>
          <p:cNvSpPr/>
          <p:nvPr/>
        </p:nvSpPr>
        <p:spPr>
          <a:xfrm>
            <a:off x="4814002" y="4597436"/>
            <a:ext cx="3076202" cy="498597"/>
          </a:xfrm>
          <a:prstGeom prst="rect">
            <a:avLst/>
          </a:prstGeom>
        </p:spPr>
        <p:txBody>
          <a:bodyPr wrap="square">
            <a:spAutoFit/>
          </a:bodyPr>
          <a:lstStyle/>
          <a:p>
            <a:pPr algn="ctr" defTabSz="1100639" latinLnBrk="1" hangingPunct="0">
              <a:lnSpc>
                <a:spcPct val="110000"/>
              </a:lnSpc>
            </a:pPr>
            <a:r>
              <a:rPr lang="en-US" sz="2400" dirty="0" err="1">
                <a:latin typeface="Segoe UI Light" charset="0"/>
                <a:ea typeface="Segoe UI Light" charset="0"/>
                <a:cs typeface="Segoe UI Light" charset="0"/>
              </a:rPr>
              <a:t>UITest</a:t>
            </a:r>
            <a:r>
              <a:rPr lang="en-US" sz="2400" dirty="0">
                <a:latin typeface="Segoe UI Light" charset="0"/>
                <a:ea typeface="Segoe UI Light" charset="0"/>
                <a:cs typeface="Segoe UI Light" charset="0"/>
              </a:rPr>
              <a:t> 1.0</a:t>
            </a: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361343" y="4557962"/>
            <a:ext cx="2705309" cy="461665"/>
          </a:xfrm>
          <a:prstGeom prst="rect">
            <a:avLst/>
          </a:prstGeom>
        </p:spPr>
        <p:txBody>
          <a:bodyPr wrap="square">
            <a:spAutoFit/>
          </a:bodyPr>
          <a:lstStyle/>
          <a:p>
            <a:pPr algn="ctr" defTabSz="1100639" latinLnBrk="1" hangingPunct="0"/>
            <a:r>
              <a:rPr lang="en-US" sz="2400" dirty="0">
                <a:latin typeface="Segoe UI Light" charset="0"/>
                <a:ea typeface="Segoe UI Light" charset="0"/>
                <a:cs typeface="Segoe UI Light" charset="0"/>
                <a:sym typeface="Segoe UI"/>
              </a:rPr>
              <a:t>Test Recorder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343" y="1892128"/>
            <a:ext cx="2705309" cy="27053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001" y="1733441"/>
            <a:ext cx="3076203" cy="30762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614" y="1568142"/>
            <a:ext cx="3360889" cy="3360889"/>
          </a:xfrm>
          <a:prstGeom prst="rect">
            <a:avLst/>
          </a:prstGeom>
        </p:spPr>
      </p:pic>
    </p:spTree>
    <p:extLst>
      <p:ext uri="{BB962C8B-B14F-4D97-AF65-F5344CB8AC3E}">
        <p14:creationId xmlns:p14="http://schemas.microsoft.com/office/powerpoint/2010/main" val="42509714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982976444"/>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5645018"/>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Xamarin Insights – Real-time monitoring</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9" name="Text Placeholder 7"/>
          <p:cNvSpPr txBox="1">
            <a:spLocks/>
          </p:cNvSpPr>
          <p:nvPr/>
        </p:nvSpPr>
        <p:spPr>
          <a:xfrm>
            <a:off x="7494906" y="1989174"/>
            <a:ext cx="4021678" cy="3658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latin typeface="+mn-lt"/>
                <a:cs typeface="Helvetica" panose="020B0604020202020204" pitchFamily="34" charset="0"/>
              </a:rPr>
              <a:t>Supports</a:t>
            </a:r>
          </a:p>
          <a:p>
            <a:pPr marL="0" indent="0">
              <a:lnSpc>
                <a:spcPct val="10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Xamarin.iOS</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Xamarin.Android</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Xamarin.Mac</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Phone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Store</a:t>
            </a:r>
          </a:p>
          <a:p>
            <a:pPr marL="0" indent="0">
              <a:lnSpc>
                <a:spcPct val="100000"/>
              </a:lnSpc>
              <a:buNone/>
            </a:pPr>
            <a:r>
              <a:rPr lang="en-US" sz="2400" dirty="0">
                <a:solidFill>
                  <a:srgbClr val="6FBD23"/>
                </a:solidFill>
              </a:rPr>
              <a:t>✓ </a:t>
            </a:r>
            <a:r>
              <a:rPr lang="en-US" sz="2400" dirty="0">
                <a:solidFill>
                  <a:schemeClr val="bg1">
                    <a:lumMod val="50000"/>
                  </a:schemeClr>
                </a:solidFill>
                <a:cs typeface="Helvetica" panose="020B0604020202020204" pitchFamily="34" charset="0"/>
              </a:rPr>
              <a:t>Windows Desktop</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240" y="1557751"/>
            <a:ext cx="7151550" cy="4521234"/>
          </a:xfrm>
          <a:prstGeom prst="rect">
            <a:avLst/>
          </a:prstGeom>
        </p:spPr>
      </p:pic>
    </p:spTree>
    <p:extLst>
      <p:ext uri="{BB962C8B-B14F-4D97-AF65-F5344CB8AC3E}">
        <p14:creationId xmlns:p14="http://schemas.microsoft.com/office/powerpoint/2010/main" val="696947386"/>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Xamarin Insights</a:t>
            </a:r>
            <a:r>
              <a:rPr lang="en-US" dirty="0"/>
              <a:t> – </a:t>
            </a:r>
            <a:r>
              <a:rPr lang="en-US" dirty="0" err="1"/>
              <a:t>Report</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19" name="Text Placeholder 7"/>
          <p:cNvSpPr txBox="1">
            <a:spLocks/>
          </p:cNvSpPr>
          <p:nvPr/>
        </p:nvSpPr>
        <p:spPr>
          <a:xfrm>
            <a:off x="7684218" y="2501918"/>
            <a:ext cx="3832365" cy="259467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Automatically report any uncaught managed or native exception.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Report your own caught exceptions with simple cross-platform API.</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2829" y="1557751"/>
            <a:ext cx="7088477" cy="4502141"/>
          </a:xfrm>
          <a:prstGeom prst="rect">
            <a:avLst/>
          </a:prstGeom>
        </p:spPr>
      </p:pic>
    </p:spTree>
    <p:extLst>
      <p:ext uri="{BB962C8B-B14F-4D97-AF65-F5344CB8AC3E}">
        <p14:creationId xmlns:p14="http://schemas.microsoft.com/office/powerpoint/2010/main" val="1265204346"/>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Track</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2802515"/>
            <a:ext cx="3911246" cy="197787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Track any event that occurs in your application.</a:t>
            </a:r>
          </a:p>
          <a:p>
            <a:pPr marL="0" indent="0">
              <a:lnSpc>
                <a:spcPct val="50000"/>
              </a:lnSpc>
              <a:buNone/>
            </a:pPr>
            <a:endParaRPr lang="en-US" sz="2400" dirty="0">
              <a:solidFill>
                <a:schemeClr val="bg1">
                  <a:lumMod val="50000"/>
                </a:schemeClr>
              </a:solidFill>
              <a:cs typeface="Helvetica" panose="020B0604020202020204" pitchFamily="34" charset="0"/>
            </a:endParaRPr>
          </a:p>
          <a:p>
            <a:pPr marL="0" indent="0">
              <a:lnSpc>
                <a:spcPct val="100000"/>
              </a:lnSpc>
              <a:buNone/>
            </a:pPr>
            <a:r>
              <a:rPr lang="en-US" sz="2400" dirty="0">
                <a:solidFill>
                  <a:schemeClr val="bg1">
                    <a:lumMod val="50000"/>
                  </a:schemeClr>
                </a:solidFill>
                <a:cs typeface="Helvetica" panose="020B0604020202020204" pitchFamily="34" charset="0"/>
              </a:rPr>
              <a:t>Even track performance of how long an operation takes.</a:t>
            </a:r>
          </a:p>
        </p:txBody>
      </p:sp>
      <p:grpSp>
        <p:nvGrpSpPr>
          <p:cNvPr id="19" name="Group 18"/>
          <p:cNvGrpSpPr/>
          <p:nvPr/>
        </p:nvGrpSpPr>
        <p:grpSpPr>
          <a:xfrm>
            <a:off x="685860" y="1372586"/>
            <a:ext cx="6544213" cy="5017039"/>
            <a:chOff x="-317702" y="1372586"/>
            <a:chExt cx="6544213" cy="5017039"/>
          </a:xfrm>
        </p:grpSpPr>
        <p:sp>
          <p:nvSpPr>
            <p:cNvPr id="20" name="Rounded Rectangle 19"/>
            <p:cNvSpPr/>
            <p:nvPr/>
          </p:nvSpPr>
          <p:spPr bwMode="auto">
            <a:xfrm>
              <a:off x="-317702" y="1372586"/>
              <a:ext cx="6544213" cy="5017039"/>
            </a:xfrm>
            <a:prstGeom prst="roundRect">
              <a:avLst>
                <a:gd name="adj" fmla="val 4089"/>
              </a:avLst>
            </a:prstGeom>
            <a:solidFill>
              <a:srgbClr val="E7EC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671" y="1739385"/>
              <a:ext cx="4914992" cy="4394774"/>
            </a:xfrm>
            <a:prstGeom prst="rect">
              <a:avLst/>
            </a:prstGeom>
          </p:spPr>
        </p:pic>
      </p:grpSp>
    </p:spTree>
    <p:extLst>
      <p:ext uri="{BB962C8B-B14F-4D97-AF65-F5344CB8AC3E}">
        <p14:creationId xmlns:p14="http://schemas.microsoft.com/office/powerpoint/2010/main" val="1630634994"/>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Identify</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sp>
        <p:nvSpPr>
          <p:cNvPr id="8" name="Text Placeholder 7"/>
          <p:cNvSpPr txBox="1">
            <a:spLocks/>
          </p:cNvSpPr>
          <p:nvPr/>
        </p:nvSpPr>
        <p:spPr>
          <a:xfrm>
            <a:off x="7684219" y="3165800"/>
            <a:ext cx="3832366" cy="1235942"/>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00000"/>
              </a:lnSpc>
              <a:buNone/>
            </a:pPr>
            <a:r>
              <a:rPr lang="en-US" sz="2400" dirty="0">
                <a:solidFill>
                  <a:schemeClr val="bg1">
                    <a:lumMod val="50000"/>
                  </a:schemeClr>
                </a:solidFill>
                <a:cs typeface="Helvetica" panose="020B0604020202020204" pitchFamily="34" charset="0"/>
              </a:rPr>
              <a:t>Combine event tracking with user identification to resolve issues faster.</a:t>
            </a:r>
          </a:p>
        </p:txBody>
      </p:sp>
      <p:pic>
        <p:nvPicPr>
          <p:cNvPr id="3" name="Picture 2"/>
          <p:cNvPicPr>
            <a:picLocks noChangeAspect="1"/>
          </p:cNvPicPr>
          <p:nvPr/>
        </p:nvPicPr>
        <p:blipFill>
          <a:blip r:embed="rId3"/>
          <a:stretch>
            <a:fillRect/>
          </a:stretch>
        </p:blipFill>
        <p:spPr>
          <a:xfrm>
            <a:off x="269240" y="1478398"/>
            <a:ext cx="7293137" cy="4610746"/>
          </a:xfrm>
          <a:prstGeom prst="rect">
            <a:avLst/>
          </a:prstGeom>
        </p:spPr>
      </p:pic>
    </p:spTree>
    <p:extLst>
      <p:ext uri="{BB962C8B-B14F-4D97-AF65-F5344CB8AC3E}">
        <p14:creationId xmlns:p14="http://schemas.microsoft.com/office/powerpoint/2010/main" val="1707056552"/>
      </p:ext>
    </p:extLst>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019576" y="2064135"/>
            <a:ext cx="2261459" cy="2240648"/>
          </a:xfrm>
          <a:prstGeom prst="rect">
            <a:avLst/>
          </a:prstGeom>
        </p:spPr>
      </p:pic>
      <p:sp>
        <p:nvSpPr>
          <p:cNvPr id="5" name="Text Placeholder 1"/>
          <p:cNvSpPr>
            <a:spLocks noGrp="1"/>
          </p:cNvSpPr>
          <p:nvPr>
            <p:ph type="body" sz="quarter" idx="10"/>
          </p:nvPr>
        </p:nvSpPr>
        <p:spPr>
          <a:xfrm>
            <a:off x="1364636" y="4462872"/>
            <a:ext cx="9434133" cy="1082691"/>
          </a:xfrm>
        </p:spPr>
        <p:txBody>
          <a:bodyPr>
            <a:normAutofit/>
          </a:bodyPr>
          <a:lstStyle/>
          <a:p>
            <a:pPr marL="0" indent="0" algn="ctr">
              <a:buNone/>
            </a:pPr>
            <a:r>
              <a:rPr lang="en-US" sz="2800" dirty="0">
                <a:solidFill>
                  <a:schemeClr val="bg1">
                    <a:lumMod val="50000"/>
                  </a:schemeClr>
                </a:solidFill>
                <a:latin typeface="+mj-lt"/>
                <a:cs typeface="Helvetica" panose="020B0604020202020204" pitchFamily="34" charset="0"/>
              </a:rPr>
              <a:t>Simple integrations into popular services</a:t>
            </a:r>
          </a:p>
          <a:p>
            <a:pPr marL="0" indent="0" algn="ctr">
              <a:buNone/>
            </a:pPr>
            <a:r>
              <a:rPr lang="en-US" sz="2800" dirty="0">
                <a:solidFill>
                  <a:schemeClr val="bg1">
                    <a:lumMod val="50000"/>
                  </a:schemeClr>
                </a:solidFill>
                <a:latin typeface="+mj-lt"/>
                <a:cs typeface="Helvetica" panose="020B0604020202020204" pitchFamily="34" charset="0"/>
              </a:rPr>
              <a:t>for mission critical notifications.</a:t>
            </a:r>
          </a:p>
        </p:txBody>
      </p:sp>
      <p:sp>
        <p:nvSpPr>
          <p:cNvPr id="2" name="Title 1"/>
          <p:cNvSpPr>
            <a:spLocks noGrp="1"/>
          </p:cNvSpPr>
          <p:nvPr>
            <p:ph type="title"/>
          </p:nvPr>
        </p:nvSpPr>
        <p:spPr/>
        <p:txBody>
          <a:bodyPr/>
          <a:lstStyle/>
          <a:p>
            <a:r>
              <a:rPr lang="en-US" dirty="0" err="1" smtClean="0"/>
              <a:t>Xamarin Insights</a:t>
            </a:r>
            <a:r>
              <a:rPr lang="en-US" dirty="0" smtClean="0"/>
              <a:t> – </a:t>
            </a:r>
            <a:r>
              <a:rPr lang="en-US" dirty="0" err="1" smtClean="0"/>
              <a:t>Integrate</a:t>
            </a:r>
            <a:endParaRPr lang="en-US" dirty="0"/>
          </a:p>
        </p:txBody>
      </p:sp>
      <p:sp>
        <p:nvSpPr>
          <p:cNvPr id="4" name="Text Placeholder 1"/>
          <p:cNvSpPr txBox="1">
            <a:spLocks/>
          </p:cNvSpPr>
          <p:nvPr/>
        </p:nvSpPr>
        <p:spPr>
          <a:xfrm>
            <a:off x="1" y="1557751"/>
            <a:ext cx="5611444" cy="4648200"/>
          </a:xfrm>
          <a:prstGeom prst="rect">
            <a:avLst/>
          </a:prstGeom>
        </p:spPr>
        <p:txBody>
          <a:bodyPr vert="horz" lIns="121920" tIns="60960" rIns="121920" bIns="60960" rtlCol="0">
            <a:noAutofit/>
          </a:bodyPr>
          <a:lst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bg1">
                  <a:lumMod val="50000"/>
                </a:schemeClr>
              </a:solidFill>
              <a:latin typeface="Helvetica" panose="020B0604020202020204" pitchFamily="34" charset="0"/>
              <a:cs typeface="Helvetica" panose="020B0604020202020204" pitchFamily="34" charset="0"/>
            </a:endParaRPr>
          </a:p>
        </p:txBody>
      </p:sp>
      <p:grpSp>
        <p:nvGrpSpPr>
          <p:cNvPr id="6" name="Group 5"/>
          <p:cNvGrpSpPr/>
          <p:nvPr/>
        </p:nvGrpSpPr>
        <p:grpSpPr>
          <a:xfrm>
            <a:off x="1001320" y="2198252"/>
            <a:ext cx="10189360" cy="1972414"/>
            <a:chOff x="1076023" y="3499069"/>
            <a:chExt cx="10189360" cy="1972414"/>
          </a:xfrm>
        </p:grpSpPr>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76023" y="3499069"/>
              <a:ext cx="1972134" cy="1972414"/>
            </a:xfrm>
            <a:prstGeom prst="rect">
              <a:avLst/>
            </a:prstGeom>
          </p:spPr>
        </p:pic>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30330" y="3499069"/>
              <a:ext cx="1972134" cy="1972414"/>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84637" y="3499069"/>
              <a:ext cx="1972134" cy="1972414"/>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3249" y="3499069"/>
              <a:ext cx="1972134" cy="1972414"/>
            </a:xfrm>
            <a:prstGeom prst="rect">
              <a:avLst/>
            </a:prstGeom>
          </p:spPr>
        </p:pic>
      </p:grpSp>
    </p:spTree>
    <p:extLst>
      <p:ext uri="{BB962C8B-B14F-4D97-AF65-F5344CB8AC3E}">
        <p14:creationId xmlns:p14="http://schemas.microsoft.com/office/powerpoint/2010/main" val="129789352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BYOD </a:t>
            </a:r>
          </a:p>
        </p:txBody>
      </p:sp>
    </p:spTree>
    <p:extLst>
      <p:ext uri="{BB962C8B-B14F-4D97-AF65-F5344CB8AC3E}">
        <p14:creationId xmlns:p14="http://schemas.microsoft.com/office/powerpoint/2010/main" val="38007293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Introducing </a:t>
            </a:r>
            <a:r>
              <a:rPr lang="en-US" dirty="0" smtClean="0">
                <a:solidFill>
                  <a:srgbClr val="06AED0"/>
                </a:solidFill>
                <a:latin typeface="Segoe UI" charset="0"/>
                <a:ea typeface="Segoe UI" charset="0"/>
                <a:cs typeface="Segoe UI" charset="0"/>
              </a:rPr>
              <a:t>Xamarin Insights</a:t>
            </a:r>
            <a:endParaRPr lang="en-US" dirty="0">
              <a:solidFill>
                <a:srgbClr val="06AED0"/>
              </a:solidFill>
              <a:latin typeface="Segoe UI" charset="0"/>
              <a:ea typeface="Segoe UI" charset="0"/>
              <a:cs typeface="Segoe UI" charset="0"/>
            </a:endParaRPr>
          </a:p>
        </p:txBody>
      </p:sp>
      <p:sp>
        <p:nvSpPr>
          <p:cNvPr id="7" name="Rectangle 6"/>
          <p:cNvSpPr/>
          <p:nvPr/>
        </p:nvSpPr>
        <p:spPr>
          <a:xfrm>
            <a:off x="363581" y="1306943"/>
            <a:ext cx="6096000" cy="584775"/>
          </a:xfrm>
          <a:prstGeom prst="rect">
            <a:avLst/>
          </a:prstGeom>
        </p:spPr>
        <p:txBody>
          <a:bodyPr>
            <a:spAutoFit/>
          </a:bodyPr>
          <a:lstStyle/>
          <a:p>
            <a:pPr defTabSz="1100639" latinLnBrk="1" hangingPunct="0"/>
            <a:r>
              <a:rPr lang="en-US" sz="1600" dirty="0">
                <a:solidFill>
                  <a:srgbClr val="27A5BE"/>
                </a:solidFill>
                <a:latin typeface="Menlo Regular"/>
              </a:rPr>
              <a:t>//Crash Report</a:t>
            </a:r>
          </a:p>
          <a:p>
            <a:pPr defTabSz="1100639" latinLnBrk="1" hangingPunct="0"/>
            <a:r>
              <a:rPr lang="en-US" sz="1600" dirty="0" err="1">
                <a:solidFill>
                  <a:srgbClr val="C055B5"/>
                </a:solidFill>
                <a:latin typeface="Menlo Regular"/>
              </a:rPr>
              <a:t>Insights.Report</a:t>
            </a:r>
            <a:r>
              <a:rPr lang="en-US" sz="1600" dirty="0">
                <a:solidFill>
                  <a:srgbClr val="C055B5"/>
                </a:solidFill>
                <a:latin typeface="Menlo Regular"/>
              </a:rPr>
              <a:t>(exception);</a:t>
            </a:r>
            <a:endParaRPr lang="en-US" sz="1600" dirty="0">
              <a:solidFill>
                <a:srgbClr val="C055B5"/>
              </a:solidFill>
              <a:latin typeface="Menlo Regular"/>
              <a:sym typeface="Segoe UI"/>
            </a:endParaRPr>
          </a:p>
        </p:txBody>
      </p:sp>
      <p:sp>
        <p:nvSpPr>
          <p:cNvPr id="9" name="Rectangle 8"/>
          <p:cNvSpPr/>
          <p:nvPr/>
        </p:nvSpPr>
        <p:spPr>
          <a:xfrm>
            <a:off x="363581" y="2111615"/>
            <a:ext cx="4793635" cy="634020"/>
          </a:xfrm>
          <a:prstGeom prst="rect">
            <a:avLst/>
          </a:prstGeom>
        </p:spPr>
        <p:txBody>
          <a:bodyPr wrap="square">
            <a:spAutoFit/>
          </a:bodyPr>
          <a:lstStyle/>
          <a:p>
            <a:pPr latinLnBrk="1" hangingPunct="0">
              <a:lnSpc>
                <a:spcPct val="110000"/>
              </a:lnSpc>
            </a:pPr>
            <a:r>
              <a:rPr lang="en-US" sz="1600" dirty="0">
                <a:solidFill>
                  <a:srgbClr val="27A5BE"/>
                </a:solidFill>
                <a:latin typeface="Menlo Regular"/>
              </a:rPr>
              <a:t>//Feature Usage</a:t>
            </a:r>
          </a:p>
          <a:p>
            <a:pPr latinLnBrk="1" hangingPunct="0">
              <a:lnSpc>
                <a:spcPct val="110000"/>
              </a:lnSpc>
            </a:pPr>
            <a:r>
              <a:rPr lang="en-US" sz="1600" dirty="0" err="1">
                <a:solidFill>
                  <a:srgbClr val="C055B5"/>
                </a:solidFill>
                <a:latin typeface="Menlo Regular"/>
              </a:rPr>
              <a:t>Insights.Track</a:t>
            </a:r>
            <a:r>
              <a:rPr lang="en-US" sz="1600" dirty="0">
                <a:solidFill>
                  <a:srgbClr val="C055B5"/>
                </a:solidFill>
                <a:latin typeface="Menlo Regular"/>
              </a:rPr>
              <a:t>(“Splash Page”);</a:t>
            </a:r>
          </a:p>
        </p:txBody>
      </p:sp>
      <p:sp>
        <p:nvSpPr>
          <p:cNvPr id="10" name="Rectangle 9"/>
          <p:cNvSpPr/>
          <p:nvPr/>
        </p:nvSpPr>
        <p:spPr>
          <a:xfrm>
            <a:off x="350152" y="2989204"/>
            <a:ext cx="5392281" cy="634020"/>
          </a:xfrm>
          <a:prstGeom prst="rect">
            <a:avLst/>
          </a:prstGeom>
        </p:spPr>
        <p:txBody>
          <a:bodyPr wrap="square">
            <a:spAutoFit/>
          </a:bodyPr>
          <a:lstStyle/>
          <a:p>
            <a:pPr defTabSz="1100639" latinLnBrk="1" hangingPunct="0">
              <a:lnSpc>
                <a:spcPct val="110000"/>
              </a:lnSpc>
            </a:pPr>
            <a:r>
              <a:rPr lang="en-US" sz="1600" dirty="0">
                <a:solidFill>
                  <a:srgbClr val="27A5BE"/>
                </a:solidFill>
                <a:latin typeface="Menlo Regular"/>
                <a:sym typeface="Segoe UI"/>
              </a:rPr>
              <a:t>//Timed Events</a:t>
            </a:r>
          </a:p>
          <a:p>
            <a:pPr defTabSz="1100639" latinLnBrk="1" hangingPunct="0">
              <a:lnSpc>
                <a:spcPct val="110000"/>
              </a:lnSpc>
            </a:pPr>
            <a:r>
              <a:rPr lang="en-US" sz="1600" dirty="0" err="1">
                <a:solidFill>
                  <a:srgbClr val="C055B5"/>
                </a:solidFill>
                <a:latin typeface="Menlo Regular"/>
                <a:sym typeface="Segoe UI"/>
              </a:rPr>
              <a:t>Insights.TrackTime</a:t>
            </a:r>
            <a:r>
              <a:rPr lang="en-US" sz="1600" dirty="0">
                <a:solidFill>
                  <a:srgbClr val="C055B5"/>
                </a:solidFill>
                <a:latin typeface="Menlo Regular"/>
                <a:sym typeface="Segoe UI"/>
              </a:rPr>
              <a:t>(“</a:t>
            </a:r>
            <a:r>
              <a:rPr lang="en-US" sz="1600" dirty="0" err="1">
                <a:solidFill>
                  <a:srgbClr val="C055B5"/>
                </a:solidFill>
                <a:latin typeface="Menlo Regular"/>
                <a:sym typeface="Segoe UI"/>
              </a:rPr>
              <a:t>TimeToSync</a:t>
            </a:r>
            <a:r>
              <a:rPr lang="en-US" sz="1600" dirty="0">
                <a:solidFill>
                  <a:srgbClr val="C055B5"/>
                </a:solidFill>
                <a:latin typeface="Menlo Regular"/>
                <a:sym typeface="Segoe UI"/>
              </a:rPr>
              <a:t>”);</a:t>
            </a:r>
          </a:p>
        </p:txBody>
      </p:sp>
      <p:sp>
        <p:nvSpPr>
          <p:cNvPr id="11" name="Rectangle 10"/>
          <p:cNvSpPr/>
          <p:nvPr/>
        </p:nvSpPr>
        <p:spPr>
          <a:xfrm>
            <a:off x="350151" y="3925071"/>
            <a:ext cx="6096000" cy="634020"/>
          </a:xfrm>
          <a:prstGeom prst="rect">
            <a:avLst/>
          </a:prstGeom>
        </p:spPr>
        <p:txBody>
          <a:bodyPr>
            <a:spAutoFit/>
          </a:bodyPr>
          <a:lstStyle/>
          <a:p>
            <a:pPr defTabSz="1100639" latinLnBrk="1" hangingPunct="0">
              <a:lnSpc>
                <a:spcPct val="110000"/>
              </a:lnSpc>
            </a:pPr>
            <a:r>
              <a:rPr lang="en-US" sz="1600" dirty="0">
                <a:solidFill>
                  <a:srgbClr val="27A5BE"/>
                </a:solidFill>
                <a:latin typeface="Menlo Regular"/>
                <a:sym typeface="Segoe UI"/>
              </a:rPr>
              <a:t>//User Sessions</a:t>
            </a:r>
          </a:p>
          <a:p>
            <a:pPr defTabSz="1100639" latinLnBrk="1" hangingPunct="0">
              <a:lnSpc>
                <a:spcPct val="110000"/>
              </a:lnSpc>
            </a:pPr>
            <a:r>
              <a:rPr lang="en-US" sz="1600" dirty="0" err="1">
                <a:solidFill>
                  <a:srgbClr val="C055B5"/>
                </a:solidFill>
                <a:latin typeface="Menlo Regular"/>
                <a:sym typeface="Segoe UI"/>
              </a:rPr>
              <a:t>Insights.Identify</a:t>
            </a:r>
            <a:r>
              <a:rPr lang="en-US" sz="1600" dirty="0">
                <a:solidFill>
                  <a:srgbClr val="C055B5"/>
                </a:solidFill>
                <a:latin typeface="Menlo Regular"/>
                <a:sym typeface="Segoe UI"/>
              </a:rPr>
              <a:t>(“Steve”, </a:t>
            </a:r>
            <a:r>
              <a:rPr lang="en-US" sz="1600" dirty="0" err="1">
                <a:solidFill>
                  <a:srgbClr val="C055B5"/>
                </a:solidFill>
                <a:latin typeface="Menlo Regular"/>
                <a:sym typeface="Segoe UI"/>
              </a:rPr>
              <a:t>user_traits</a:t>
            </a:r>
            <a:r>
              <a:rPr lang="en-US" sz="1600" dirty="0">
                <a:solidFill>
                  <a:srgbClr val="C055B5"/>
                </a:solidFill>
                <a:latin typeface="Menlo Regular"/>
                <a:sym typeface="Segoe UI"/>
              </a:rPr>
              <a:t>);</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4725" y="1094293"/>
            <a:ext cx="6699536" cy="4480703"/>
          </a:xfrm>
          <a:prstGeom prst="rect">
            <a:avLst/>
          </a:prstGeom>
          <a:effectLst>
            <a:outerShdw blurRad="127000" dist="114300" dir="2700000" sx="99000" sy="99000" algn="ctr" rotWithShape="0">
              <a:schemeClr val="tx1">
                <a:alpha val="26000"/>
              </a:schemeClr>
            </a:outerShdw>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25" y="2563762"/>
            <a:ext cx="6798283" cy="5166695"/>
          </a:xfrm>
          <a:prstGeom prst="rect">
            <a:avLst/>
          </a:prstGeom>
          <a:effectLst>
            <a:outerShdw blurRad="127000" dist="101600" dir="2700000" sx="99000" sy="99000" algn="ctr" rotWithShape="0">
              <a:srgbClr val="000000">
                <a:alpha val="26000"/>
              </a:srgbClr>
            </a:outerShdw>
          </a:effectLst>
        </p:spPr>
      </p:pic>
    </p:spTree>
    <p:extLst>
      <p:ext uri="{BB962C8B-B14F-4D97-AF65-F5344CB8AC3E}">
        <p14:creationId xmlns:p14="http://schemas.microsoft.com/office/powerpoint/2010/main" val="1162351777"/>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8000" dirty="0" smtClean="0">
                <a:solidFill>
                  <a:srgbClr val="06AED0"/>
                </a:solidFill>
              </a:rPr>
              <a:t>Demo</a:t>
            </a:r>
            <a:endParaRPr lang="en-US" sz="8000" dirty="0">
              <a:solidFill>
                <a:srgbClr val="06AED0"/>
              </a:solidFill>
            </a:endParaRPr>
          </a:p>
        </p:txBody>
      </p:sp>
    </p:spTree>
    <p:extLst>
      <p:ext uri="{BB962C8B-B14F-4D97-AF65-F5344CB8AC3E}">
        <p14:creationId xmlns:p14="http://schemas.microsoft.com/office/powerpoint/2010/main" val="1971885989"/>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duotone>
                <a:prstClr val="black"/>
                <a:schemeClr val="bg2">
                  <a:lumMod val="85000"/>
                  <a:tint val="45000"/>
                  <a:satMod val="400000"/>
                </a:schemeClr>
              </a:duotone>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8430524"/>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solidFill>
                  <a:srgbClr val="06AED0"/>
                </a:solidFill>
              </a:rPr>
              <a:t>What’s </a:t>
            </a:r>
            <a:r>
              <a:rPr lang="en-US" dirty="0" smtClean="0">
                <a:solidFill>
                  <a:srgbClr val="06AED0"/>
                </a:solidFill>
                <a:latin typeface="Segoe UI" charset="0"/>
                <a:ea typeface="Segoe UI" charset="0"/>
                <a:cs typeface="Segoe UI" charset="0"/>
              </a:rPr>
              <a:t>Xamarin University</a:t>
            </a:r>
            <a:r>
              <a:rPr lang="en-US" dirty="0" smtClean="0">
                <a:solidFill>
                  <a:srgbClr val="06AED0"/>
                </a:solidFill>
              </a:rPr>
              <a:t>?</a:t>
            </a:r>
            <a:endParaRPr lang="en-US" dirty="0">
              <a:solidFill>
                <a:srgbClr val="06AED0"/>
              </a:solidFill>
            </a:endParaRPr>
          </a:p>
        </p:txBody>
      </p:sp>
      <p:sp>
        <p:nvSpPr>
          <p:cNvPr id="24" name="Rectangle 23"/>
          <p:cNvSpPr/>
          <p:nvPr/>
        </p:nvSpPr>
        <p:spPr>
          <a:xfrm>
            <a:off x="324027" y="5744505"/>
            <a:ext cx="5304148" cy="86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1" name="Straight Connector 30"/>
          <p:cNvCxnSpPr/>
          <p:nvPr/>
        </p:nvCxnSpPr>
        <p:spPr>
          <a:xfrm>
            <a:off x="1294614"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438397"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158303" y="6292804"/>
            <a:ext cx="30581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612163" y="6401094"/>
            <a:ext cx="5083700" cy="19834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endParaRPr>
          </a:p>
          <a:p>
            <a:pPr defTabSz="1100639" latinLnBrk="1" hangingPunct="0"/>
            <a:endParaRPr lang="en-US" sz="2400" dirty="0">
              <a:latin typeface="Segoe UI Light" charset="0"/>
              <a:ea typeface="Segoe UI Light" charset="0"/>
              <a:cs typeface="Segoe UI Light" charset="0"/>
              <a:sym typeface="Segoe UI"/>
            </a:endParaRPr>
          </a:p>
          <a:p>
            <a:pPr defTabSz="1100639" latinLnBrk="1" hangingPunct="0"/>
            <a:endParaRPr lang="en-US" sz="2400" dirty="0">
              <a:latin typeface="Segoe UI Light" charset="0"/>
              <a:ea typeface="Segoe UI Light" charset="0"/>
              <a:cs typeface="Segoe UI Light" charset="0"/>
            </a:endParaRPr>
          </a:p>
        </p:txBody>
      </p:sp>
      <p:sp>
        <p:nvSpPr>
          <p:cNvPr id="16" name="Rectangle 15"/>
          <p:cNvSpPr/>
          <p:nvPr/>
        </p:nvSpPr>
        <p:spPr>
          <a:xfrm>
            <a:off x="9642544" y="3337883"/>
            <a:ext cx="2221092" cy="769441"/>
          </a:xfrm>
          <a:prstGeom prst="rect">
            <a:avLst/>
          </a:prstGeom>
        </p:spPr>
        <p:txBody>
          <a:bodyPr wrap="square">
            <a:spAutoFit/>
          </a:bodyPr>
          <a:lstStyle/>
          <a:p>
            <a:pPr algn="ctr" latinLnBrk="1" hangingPunct="0">
              <a:lnSpc>
                <a:spcPct val="110000"/>
              </a:lnSpc>
            </a:pPr>
            <a:r>
              <a:rPr lang="en-US" sz="2000" dirty="0">
                <a:latin typeface="Segoe UI Light" charset="0"/>
                <a:ea typeface="Segoe UI Light" charset="0"/>
                <a:cs typeface="Segoe UI Light" charset="0"/>
              </a:rPr>
              <a:t>Reduced renewal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pricing</a:t>
            </a:r>
          </a:p>
        </p:txBody>
      </p:sp>
      <p:sp>
        <p:nvSpPr>
          <p:cNvPr id="18" name="Rectangle 17"/>
          <p:cNvSpPr/>
          <p:nvPr/>
        </p:nvSpPr>
        <p:spPr>
          <a:xfrm>
            <a:off x="269240" y="3336954"/>
            <a:ext cx="2030443" cy="430887"/>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Over 6</a:t>
            </a:r>
            <a:r>
              <a:rPr lang="en-US" sz="2000" dirty="0">
                <a:latin typeface="Segoe UI Light" charset="0"/>
                <a:ea typeface="Segoe UI Light" charset="0"/>
                <a:cs typeface="Segoe UI Light" charset="0"/>
                <a:sym typeface="Segoe UI"/>
              </a:rPr>
              <a:t>0 classes</a:t>
            </a:r>
          </a:p>
        </p:txBody>
      </p:sp>
      <p:sp>
        <p:nvSpPr>
          <p:cNvPr id="19" name="Rectangle 18"/>
          <p:cNvSpPr/>
          <p:nvPr/>
        </p:nvSpPr>
        <p:spPr>
          <a:xfrm>
            <a:off x="2634798" y="3336953"/>
            <a:ext cx="2179528" cy="769441"/>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sym typeface="Segoe UI"/>
              </a:rPr>
              <a:t>Guest Lectures </a:t>
            </a:r>
            <a:br>
              <a:rPr lang="en-US" sz="2000" dirty="0">
                <a:latin typeface="Segoe UI Light" charset="0"/>
                <a:ea typeface="Segoe UI Light" charset="0"/>
                <a:cs typeface="Segoe UI Light" charset="0"/>
                <a:sym typeface="Segoe UI"/>
              </a:rPr>
            </a:br>
            <a:r>
              <a:rPr lang="en-US" sz="2000" dirty="0">
                <a:latin typeface="Segoe UI Light" charset="0"/>
                <a:ea typeface="Segoe UI Light" charset="0"/>
                <a:cs typeface="Segoe UI Light" charset="0"/>
                <a:sym typeface="Segoe UI"/>
              </a:rPr>
              <a:t>and office hours</a:t>
            </a:r>
            <a:endParaRPr lang="en-US" sz="2000" dirty="0">
              <a:latin typeface="Segoe UI Light" charset="0"/>
              <a:ea typeface="Segoe UI Light" charset="0"/>
              <a:cs typeface="Segoe UI Light" charset="0"/>
            </a:endParaRPr>
          </a:p>
        </p:txBody>
      </p:sp>
      <p:sp>
        <p:nvSpPr>
          <p:cNvPr id="21" name="Rectangle 20"/>
          <p:cNvSpPr/>
          <p:nvPr/>
        </p:nvSpPr>
        <p:spPr>
          <a:xfrm>
            <a:off x="4829886" y="3336953"/>
            <a:ext cx="2146196" cy="1446550"/>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Lightning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Lectures: Bite size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learning 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specific topics</a:t>
            </a:r>
          </a:p>
        </p:txBody>
      </p:sp>
      <p:sp>
        <p:nvSpPr>
          <p:cNvPr id="23" name="Rectangle 22"/>
          <p:cNvSpPr/>
          <p:nvPr/>
        </p:nvSpPr>
        <p:spPr>
          <a:xfrm>
            <a:off x="7258231" y="3336953"/>
            <a:ext cx="2013091" cy="1785104"/>
          </a:xfrm>
          <a:prstGeom prst="rect">
            <a:avLst/>
          </a:prstGeom>
        </p:spPr>
        <p:txBody>
          <a:bodyPr wrap="square">
            <a:spAutoFit/>
          </a:bodyPr>
          <a:lstStyle/>
          <a:p>
            <a:pPr algn="ctr" defTabSz="1100639" latinLnBrk="1" hangingPunct="0">
              <a:lnSpc>
                <a:spcPct val="110000"/>
              </a:lnSpc>
            </a:pPr>
            <a:r>
              <a:rPr lang="en-US" sz="2000" dirty="0">
                <a:latin typeface="Segoe UI Light" charset="0"/>
                <a:ea typeface="Segoe UI Light" charset="0"/>
                <a:cs typeface="Segoe UI Light" charset="0"/>
              </a:rPr>
              <a:t>Certification: </a:t>
            </a:r>
            <a:br>
              <a:rPr lang="en-US" sz="2000" dirty="0">
                <a:latin typeface="Segoe UI Light" charset="0"/>
                <a:ea typeface="Segoe UI Light" charset="0"/>
                <a:cs typeface="Segoe UI Light" charset="0"/>
              </a:rPr>
            </a:br>
            <a:r>
              <a:rPr lang="en-US" sz="2000" dirty="0">
                <a:latin typeface="Segoe UI Light" charset="0"/>
                <a:ea typeface="Segoe UI Light" charset="0"/>
                <a:cs typeface="Segoe UI Light" charset="0"/>
              </a:rPr>
              <a:t>Be recognized </a:t>
            </a:r>
            <a:endParaRPr lang="en-US" sz="2000" dirty="0" smtClean="0">
              <a:latin typeface="Segoe UI Light" charset="0"/>
              <a:ea typeface="Segoe UI Light" charset="0"/>
              <a:cs typeface="Segoe UI Light" charset="0"/>
            </a:endParaRPr>
          </a:p>
          <a:p>
            <a:pPr algn="ctr" defTabSz="1100639" latinLnBrk="1" hangingPunct="0">
              <a:lnSpc>
                <a:spcPct val="110000"/>
              </a:lnSpc>
            </a:pPr>
            <a:r>
              <a:rPr lang="en-US" sz="2000" dirty="0" smtClean="0">
                <a:latin typeface="Segoe UI Light" charset="0"/>
                <a:ea typeface="Segoe UI Light" charset="0"/>
                <a:cs typeface="Segoe UI Light" charset="0"/>
              </a:rPr>
              <a:t>for </a:t>
            </a:r>
            <a:r>
              <a:rPr lang="en-US" sz="2000" dirty="0">
                <a:latin typeface="Segoe UI Light" charset="0"/>
                <a:ea typeface="Segoe UI Light" charset="0"/>
                <a:cs typeface="Segoe UI Light" charset="0"/>
              </a:rPr>
              <a:t>being a </a:t>
            </a:r>
            <a:endParaRPr lang="en-US" sz="2000" dirty="0" smtClean="0">
              <a:latin typeface="Segoe UI Light" charset="0"/>
              <a:ea typeface="Segoe UI Light" charset="0"/>
              <a:cs typeface="Segoe UI Light" charset="0"/>
            </a:endParaRPr>
          </a:p>
          <a:p>
            <a:pPr algn="ctr" defTabSz="1100639" latinLnBrk="1" hangingPunct="0">
              <a:lnSpc>
                <a:spcPct val="110000"/>
              </a:lnSpc>
            </a:pPr>
            <a:r>
              <a:rPr lang="en-US" sz="2000" dirty="0" smtClean="0">
                <a:latin typeface="Segoe UI Light" charset="0"/>
                <a:ea typeface="Segoe UI Light" charset="0"/>
                <a:cs typeface="Segoe UI Light" charset="0"/>
              </a:rPr>
              <a:t>Mobile and</a:t>
            </a:r>
          </a:p>
          <a:p>
            <a:pPr algn="ctr" defTabSz="1100639" latinLnBrk="1" hangingPunct="0">
              <a:lnSpc>
                <a:spcPct val="110000"/>
              </a:lnSpc>
            </a:pPr>
            <a:r>
              <a:rPr lang="en-US" sz="2000" dirty="0" smtClean="0">
                <a:latin typeface="Segoe UI Light" charset="0"/>
                <a:ea typeface="Segoe UI Light" charset="0"/>
                <a:cs typeface="Segoe UI Light" charset="0"/>
              </a:rPr>
              <a:t> </a:t>
            </a:r>
            <a:r>
              <a:rPr lang="en-US" sz="2000" dirty="0">
                <a:latin typeface="Segoe UI Light" charset="0"/>
                <a:ea typeface="Segoe UI Light" charset="0"/>
                <a:cs typeface="Segoe UI Light" charset="0"/>
              </a:rPr>
              <a:t>Xamarin </a:t>
            </a:r>
            <a:r>
              <a:rPr lang="en-US" sz="2000" dirty="0" smtClean="0">
                <a:latin typeface="Segoe UI Light" charset="0"/>
                <a:ea typeface="Segoe UI Light" charset="0"/>
                <a:cs typeface="Segoe UI Light" charset="0"/>
              </a:rPr>
              <a:t>expert</a:t>
            </a:r>
            <a:endParaRPr lang="en-US" sz="2000" dirty="0">
              <a:latin typeface="Segoe UI Light" charset="0"/>
              <a:ea typeface="Segoe UI Light" charset="0"/>
              <a:cs typeface="Segoe UI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5397" y="1545854"/>
            <a:ext cx="1782427" cy="1782427"/>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216" y="1375193"/>
            <a:ext cx="2038987" cy="2038987"/>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0110" y="1557003"/>
            <a:ext cx="1840644" cy="1840644"/>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997" y="1560272"/>
            <a:ext cx="1782427" cy="178242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32013" y="1533940"/>
            <a:ext cx="1782427" cy="1782427"/>
          </a:xfrm>
          <a:prstGeom prst="rect">
            <a:avLst/>
          </a:prstGeom>
        </p:spPr>
      </p:pic>
    </p:spTree>
    <p:extLst>
      <p:ext uri="{BB962C8B-B14F-4D97-AF65-F5344CB8AC3E}">
        <p14:creationId xmlns:p14="http://schemas.microsoft.com/office/powerpoint/2010/main" val="1511399892"/>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pPr algn="ctr"/>
            <a:r>
              <a:rPr lang="en-US" dirty="0">
                <a:solidFill>
                  <a:srgbClr val="06AED0"/>
                </a:solidFill>
              </a:rPr>
              <a:t>Xamarin – Your Complete Mobile Solution</a:t>
            </a:r>
          </a:p>
        </p:txBody>
      </p:sp>
      <p:grpSp>
        <p:nvGrpSpPr>
          <p:cNvPr id="16" name="Group 15"/>
          <p:cNvGrpSpPr/>
          <p:nvPr/>
        </p:nvGrpSpPr>
        <p:grpSpPr>
          <a:xfrm>
            <a:off x="887731" y="2369841"/>
            <a:ext cx="3388306" cy="1126224"/>
            <a:chOff x="905531" y="2416864"/>
            <a:chExt cx="3456249" cy="1148807"/>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5531" y="2416864"/>
              <a:ext cx="3456249" cy="1145142"/>
            </a:xfrm>
            <a:prstGeom prst="rect">
              <a:avLst/>
            </a:prstGeom>
            <a:effectLst>
              <a:outerShdw blurRad="50800" dist="38100" dir="5400000" algn="t" rotWithShape="0">
                <a:prstClr val="black">
                  <a:alpha val="20000"/>
                </a:prstClr>
              </a:outerShdw>
            </a:effectLst>
          </p:spPr>
        </p:pic>
        <p:sp>
          <p:nvSpPr>
            <p:cNvPr id="8" name="TextBox 7"/>
            <p:cNvSpPr txBox="1"/>
            <p:nvPr/>
          </p:nvSpPr>
          <p:spPr>
            <a:xfrm>
              <a:off x="917655" y="3072716"/>
              <a:ext cx="3424818"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smtClean="0">
                  <a:solidFill>
                    <a:srgbClr val="FFFFFF"/>
                  </a:solidFill>
                </a:rPr>
                <a:t>BUILD</a:t>
              </a:r>
              <a:endParaRPr lang="en-US" sz="1372" b="1" dirty="0">
                <a:solidFill>
                  <a:srgbClr val="FFFFFF"/>
                </a:solidFill>
              </a:endParaRPr>
            </a:p>
          </p:txBody>
        </p:sp>
      </p:grpSp>
      <p:grpSp>
        <p:nvGrpSpPr>
          <p:cNvPr id="12" name="Group 11"/>
          <p:cNvGrpSpPr/>
          <p:nvPr/>
        </p:nvGrpSpPr>
        <p:grpSpPr>
          <a:xfrm>
            <a:off x="4391641" y="2369839"/>
            <a:ext cx="3592421" cy="1131039"/>
            <a:chOff x="4479701" y="2416862"/>
            <a:chExt cx="3664457" cy="1153719"/>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9701" y="2416862"/>
              <a:ext cx="3664457" cy="1145143"/>
            </a:xfrm>
            <a:prstGeom prst="rect">
              <a:avLst/>
            </a:prstGeom>
            <a:effectLst>
              <a:outerShdw blurRad="50800" dist="38100" dir="5400000" algn="t" rotWithShape="0">
                <a:prstClr val="black">
                  <a:alpha val="20000"/>
                </a:prstClr>
              </a:outerShdw>
            </a:effectLst>
          </p:spPr>
        </p:pic>
        <p:sp>
          <p:nvSpPr>
            <p:cNvPr id="9" name="TextBox 8"/>
            <p:cNvSpPr txBox="1"/>
            <p:nvPr/>
          </p:nvSpPr>
          <p:spPr>
            <a:xfrm>
              <a:off x="4486679" y="3077626"/>
              <a:ext cx="3641119"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TEST</a:t>
              </a:r>
            </a:p>
          </p:txBody>
        </p:sp>
      </p:grpSp>
      <p:grpSp>
        <p:nvGrpSpPr>
          <p:cNvPr id="14" name="Group 13"/>
          <p:cNvGrpSpPr/>
          <p:nvPr/>
        </p:nvGrpSpPr>
        <p:grpSpPr>
          <a:xfrm>
            <a:off x="8099665" y="2369841"/>
            <a:ext cx="3204603" cy="1122632"/>
            <a:chOff x="8262080" y="2416864"/>
            <a:chExt cx="3268862" cy="1145143"/>
          </a:xfrm>
        </p:grpSpPr>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62080" y="2416864"/>
              <a:ext cx="3268862" cy="1145143"/>
            </a:xfrm>
            <a:prstGeom prst="rect">
              <a:avLst/>
            </a:prstGeom>
            <a:effectLst>
              <a:outerShdw blurRad="50800" dist="38100" dir="5400000" algn="t" rotWithShape="0">
                <a:prstClr val="black">
                  <a:alpha val="20000"/>
                </a:prstClr>
              </a:outerShdw>
            </a:effectLst>
          </p:spPr>
        </p:pic>
        <p:sp>
          <p:nvSpPr>
            <p:cNvPr id="10" name="TextBox 9"/>
            <p:cNvSpPr txBox="1"/>
            <p:nvPr/>
          </p:nvSpPr>
          <p:spPr>
            <a:xfrm>
              <a:off x="8293313" y="3066149"/>
              <a:ext cx="3226532"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dirty="0" err="1">
                  <a:solidFill>
                    <a:srgbClr val="FFFFFF"/>
                  </a:solidFill>
                </a:rPr>
                <a:t>MONITOR</a:t>
              </a:r>
            </a:p>
          </p:txBody>
        </p:sp>
      </p:grpSp>
      <p:grpSp>
        <p:nvGrpSpPr>
          <p:cNvPr id="15" name="Group 14"/>
          <p:cNvGrpSpPr/>
          <p:nvPr/>
        </p:nvGrpSpPr>
        <p:grpSpPr>
          <a:xfrm>
            <a:off x="3840530" y="4491820"/>
            <a:ext cx="4510938" cy="1122632"/>
            <a:chOff x="3917540" y="4581390"/>
            <a:chExt cx="4601392" cy="1145142"/>
          </a:xfrm>
        </p:grpSpPr>
        <p:pic>
          <p:nvPicPr>
            <p:cNvPr id="6" name="Picture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917540" y="4581390"/>
              <a:ext cx="4601392" cy="1145142"/>
            </a:xfrm>
            <a:prstGeom prst="rect">
              <a:avLst/>
            </a:prstGeom>
            <a:noFill/>
            <a:effectLst>
              <a:outerShdw blurRad="50800" dist="38100" dir="5400000" algn="t" rotWithShape="0">
                <a:prstClr val="black">
                  <a:alpha val="20000"/>
                </a:prstClr>
              </a:outerShdw>
            </a:effectLst>
          </p:spPr>
        </p:pic>
        <p:sp>
          <p:nvSpPr>
            <p:cNvPr id="11" name="TextBox 10"/>
            <p:cNvSpPr txBox="1"/>
            <p:nvPr/>
          </p:nvSpPr>
          <p:spPr>
            <a:xfrm>
              <a:off x="3931180" y="5226056"/>
              <a:ext cx="4565320" cy="49295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372" b="1" smtClean="0">
                  <a:solidFill>
                    <a:srgbClr val="FFFFFF"/>
                  </a:solidFill>
                </a:rPr>
                <a:t>ACCELERATE</a:t>
              </a:r>
              <a:endParaRPr lang="en-US" sz="1372" b="1" dirty="0" err="1">
                <a:solidFill>
                  <a:srgbClr val="FFFFFF"/>
                </a:solidFill>
              </a:endParaRPr>
            </a:p>
          </p:txBody>
        </p:sp>
      </p:grpSp>
      <p:grpSp>
        <p:nvGrpSpPr>
          <p:cNvPr id="27" name="Group 26"/>
          <p:cNvGrpSpPr/>
          <p:nvPr/>
        </p:nvGrpSpPr>
        <p:grpSpPr>
          <a:xfrm>
            <a:off x="2437346" y="3661790"/>
            <a:ext cx="7311083" cy="699757"/>
            <a:chOff x="2486219" y="3723956"/>
            <a:chExt cx="7457685" cy="713789"/>
          </a:xfrm>
        </p:grpSpPr>
        <p:grpSp>
          <p:nvGrpSpPr>
            <p:cNvPr id="26" name="Group 25"/>
            <p:cNvGrpSpPr/>
            <p:nvPr/>
          </p:nvGrpSpPr>
          <p:grpSpPr>
            <a:xfrm>
              <a:off x="2486219" y="3723956"/>
              <a:ext cx="7457685" cy="713789"/>
              <a:chOff x="2486219" y="3723956"/>
              <a:chExt cx="7457685" cy="713789"/>
            </a:xfrm>
          </p:grpSpPr>
          <p:sp>
            <p:nvSpPr>
              <p:cNvPr id="7" name="Oval 6"/>
              <p:cNvSpPr/>
              <p:nvPr/>
            </p:nvSpPr>
            <p:spPr bwMode="auto">
              <a:xfrm>
                <a:off x="2486219" y="3723956"/>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Oval 16"/>
              <p:cNvSpPr/>
              <p:nvPr/>
            </p:nvSpPr>
            <p:spPr bwMode="auto">
              <a:xfrm>
                <a:off x="6175186" y="3736438"/>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p:cNvSpPr/>
              <p:nvPr/>
            </p:nvSpPr>
            <p:spPr bwMode="auto">
              <a:xfrm>
                <a:off x="9857801" y="3727395"/>
                <a:ext cx="86103" cy="86103"/>
              </a:xfrm>
              <a:prstGeom prst="ellipse">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176907" y="4351642"/>
                <a:ext cx="86103" cy="86103"/>
              </a:xfrm>
              <a:prstGeom prst="ellipse">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21" name="Elbow Connector 20"/>
            <p:cNvCxnSpPr>
              <a:stCxn id="7" idx="4"/>
              <a:endCxn id="18" idx="4"/>
            </p:cNvCxnSpPr>
            <p:nvPr/>
          </p:nvCxnSpPr>
          <p:spPr>
            <a:xfrm rot="16200000" flipH="1">
              <a:off x="6213343" y="125987"/>
              <a:ext cx="3439" cy="7371582"/>
            </a:xfrm>
            <a:prstGeom prst="bentConnector3">
              <a:avLst>
                <a:gd name="adj1" fmla="val 6747281"/>
              </a:avLst>
            </a:prstGeom>
            <a:ln w="12700" cmpd="sng">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7" idx="4"/>
              <a:endCxn id="19" idx="0"/>
            </p:cNvCxnSpPr>
            <p:nvPr/>
          </p:nvCxnSpPr>
          <p:spPr>
            <a:xfrm>
              <a:off x="6218238" y="3822541"/>
              <a:ext cx="1721" cy="529101"/>
            </a:xfrm>
            <a:prstGeom prst="line">
              <a:avLst/>
            </a:prstGeom>
            <a:ln w="12700" cmpd="sng">
              <a:solidFill>
                <a:srgbClr val="BFBFBF"/>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90473174"/>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987647"/>
          </a:xfrm>
        </p:spPr>
        <p:txBody>
          <a:bodyPr/>
          <a:lstStyle/>
          <a:p>
            <a:pPr>
              <a:lnSpc>
                <a:spcPct val="100000"/>
              </a:lnSpc>
            </a:pPr>
            <a:r>
              <a:rPr lang="en-US" dirty="0" smtClean="0"/>
              <a:t>Unlimited Crash Reporting from Xamarin Insights</a:t>
            </a:r>
          </a:p>
          <a:p>
            <a:pPr lvl="1">
              <a:lnSpc>
                <a:spcPct val="100000"/>
              </a:lnSpc>
            </a:pPr>
            <a:r>
              <a:rPr lang="en-US" dirty="0" smtClean="0"/>
              <a:t>With 30 day data retention &amp; detailed issue reports</a:t>
            </a:r>
          </a:p>
          <a:p>
            <a:pPr>
              <a:lnSpc>
                <a:spcPct val="100000"/>
              </a:lnSpc>
            </a:pPr>
            <a:r>
              <a:rPr lang="en-US" dirty="0" smtClean="0"/>
              <a:t>60 Xamarin </a:t>
            </a:r>
            <a:r>
              <a:rPr lang="en-US" dirty="0"/>
              <a:t>Test Cloud Device </a:t>
            </a:r>
            <a:r>
              <a:rPr lang="en-US" dirty="0" smtClean="0"/>
              <a:t>Minutes per Month</a:t>
            </a:r>
          </a:p>
          <a:p>
            <a:pPr>
              <a:lnSpc>
                <a:spcPct val="100000"/>
              </a:lnSpc>
            </a:pPr>
            <a:r>
              <a:rPr lang="en-US" dirty="0" smtClean="0"/>
              <a:t>Complete Access to Xamarin.UITest</a:t>
            </a:r>
          </a:p>
          <a:p>
            <a:pPr lvl="1">
              <a:lnSpc>
                <a:spcPct val="100000"/>
              </a:lnSpc>
            </a:pPr>
            <a:r>
              <a:rPr lang="en-US" dirty="0" smtClean="0"/>
              <a:t>Including tests of unlimited duration running on simulator or local device</a:t>
            </a:r>
          </a:p>
          <a:p>
            <a:pPr>
              <a:lnSpc>
                <a:spcPct val="100000"/>
              </a:lnSpc>
            </a:pPr>
            <a:r>
              <a:rPr lang="en-US" dirty="0" smtClean="0"/>
              <a:t>30-day trial pass to Xamarin University</a:t>
            </a:r>
          </a:p>
          <a:p>
            <a:pPr lvl="1">
              <a:lnSpc>
                <a:spcPct val="100000"/>
              </a:lnSpc>
            </a:pPr>
            <a:r>
              <a:rPr lang="en-US" dirty="0" smtClean="0"/>
              <a:t>Including access to guest lectures &amp; introductory courses</a:t>
            </a:r>
            <a:endParaRPr lang="en-US" dirty="0"/>
          </a:p>
          <a:p>
            <a:pPr>
              <a:lnSpc>
                <a:spcPct val="100000"/>
              </a:lnSpc>
            </a:pPr>
            <a:endParaRPr lang="en-US" dirty="0"/>
          </a:p>
        </p:txBody>
      </p:sp>
      <p:sp>
        <p:nvSpPr>
          <p:cNvPr id="2" name="Title 1"/>
          <p:cNvSpPr>
            <a:spLocks noGrp="1"/>
          </p:cNvSpPr>
          <p:nvPr>
            <p:ph type="title"/>
          </p:nvPr>
        </p:nvSpPr>
        <p:spPr/>
        <p:txBody>
          <a:bodyPr/>
          <a:lstStyle/>
          <a:p>
            <a:r>
              <a:rPr lang="en-US" dirty="0" smtClean="0">
                <a:solidFill>
                  <a:srgbClr val="06AED0"/>
                </a:solidFill>
              </a:rPr>
              <a:t>Every Xamarin Platform Subscription Includes:</a:t>
            </a:r>
            <a:endParaRPr lang="en-US" dirty="0">
              <a:solidFill>
                <a:srgbClr val="06AED0"/>
              </a:solidFill>
            </a:endParaRPr>
          </a:p>
        </p:txBody>
      </p:sp>
    </p:spTree>
    <p:extLst>
      <p:ext uri="{BB962C8B-B14F-4D97-AF65-F5344CB8AC3E}">
        <p14:creationId xmlns:p14="http://schemas.microsoft.com/office/powerpoint/2010/main" val="71817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7715" y="249088"/>
            <a:ext cx="6359824" cy="6359824"/>
          </a:xfrm>
          <a:prstGeom prst="rect">
            <a:avLst/>
          </a:prstGeom>
        </p:spPr>
      </p:pic>
      <p:sp>
        <p:nvSpPr>
          <p:cNvPr id="3" name="Title 1"/>
          <p:cNvSpPr txBox="1">
            <a:spLocks/>
          </p:cNvSpPr>
          <p:nvPr/>
        </p:nvSpPr>
        <p:spPr>
          <a:xfrm>
            <a:off x="6606155" y="3036781"/>
            <a:ext cx="4884142" cy="784438"/>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a:solidFill>
                  <a:srgbClr val="FFFFFF"/>
                </a:solidFill>
              </a:rPr>
              <a:t>Get Started Today</a:t>
            </a:r>
          </a:p>
          <a:p>
            <a:r>
              <a:rPr err="1">
                <a:solidFill>
                  <a:srgbClr val="FFFFFF"/>
                </a:solidFill>
              </a:rPr>
              <a:t>xamarin.com</a:t>
            </a:r>
            <a:endParaRPr>
              <a:solidFill>
                <a:srgbClr val="FFFFFF"/>
              </a:solidFill>
            </a:endParaRPr>
          </a:p>
        </p:txBody>
      </p:sp>
    </p:spTree>
    <p:extLst>
      <p:ext uri="{BB962C8B-B14F-4D97-AF65-F5344CB8AC3E}">
        <p14:creationId xmlns:p14="http://schemas.microsoft.com/office/powerpoint/2010/main" val="410228794"/>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3498DB"/>
        </a:solidFill>
        <a:effectLst/>
      </p:bgPr>
    </p:bg>
    <p:spTree>
      <p:nvGrpSpPr>
        <p:cNvPr id="1" name=""/>
        <p:cNvGrpSpPr/>
        <p:nvPr/>
      </p:nvGrpSpPr>
      <p:grpSpPr>
        <a:xfrm>
          <a:off x="0" y="0"/>
          <a:ext cx="0" cy="0"/>
          <a:chOff x="0" y="0"/>
          <a:chExt cx="0" cy="0"/>
        </a:xfrm>
      </p:grpSpPr>
      <p:pic>
        <p:nvPicPr>
          <p:cNvPr id="2" name="Picture 1" descr="XamarinUniversity_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80764" y="1361955"/>
            <a:ext cx="8030472" cy="1123830"/>
          </a:xfrm>
          <a:prstGeom prst="rect">
            <a:avLst/>
          </a:prstGeom>
        </p:spPr>
      </p:pic>
      <p:sp>
        <p:nvSpPr>
          <p:cNvPr id="7" name="Title 1"/>
          <p:cNvSpPr txBox="1">
            <a:spLocks/>
          </p:cNvSpPr>
          <p:nvPr/>
        </p:nvSpPr>
        <p:spPr>
          <a:xfrm>
            <a:off x="1165664" y="5595361"/>
            <a:ext cx="10010077" cy="599172"/>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549" spc="0" dirty="0" smtClean="0">
                <a:solidFill>
                  <a:srgbClr val="FFFFFF"/>
                </a:solidFill>
              </a:rPr>
              <a:t>Free 30 </a:t>
            </a:r>
            <a:r>
              <a:rPr lang="en-US" sz="2549" spc="0" smtClean="0">
                <a:solidFill>
                  <a:srgbClr val="FFFFFF"/>
                </a:solidFill>
              </a:rPr>
              <a:t>Day Trial - </a:t>
            </a:r>
            <a:r>
              <a:rPr sz="2549" spc="0" smtClean="0">
                <a:solidFill>
                  <a:srgbClr val="FFFFFF"/>
                </a:solidFill>
              </a:rPr>
              <a:t>xamarin.com/university</a:t>
            </a:r>
            <a:endParaRPr sz="2549" spc="0" dirty="0">
              <a:solidFill>
                <a:srgbClr val="FFFFFF"/>
              </a:solidFill>
            </a:endParaRPr>
          </a:p>
        </p:txBody>
      </p:sp>
      <p:grpSp>
        <p:nvGrpSpPr>
          <p:cNvPr id="3" name="Group 2"/>
          <p:cNvGrpSpPr/>
          <p:nvPr/>
        </p:nvGrpSpPr>
        <p:grpSpPr>
          <a:xfrm>
            <a:off x="1072286" y="3204894"/>
            <a:ext cx="10047428" cy="1267251"/>
            <a:chOff x="846137" y="3881000"/>
            <a:chExt cx="10248900" cy="1292662"/>
          </a:xfrm>
        </p:grpSpPr>
        <p:sp>
          <p:nvSpPr>
            <p:cNvPr id="10" name="TextBox 2"/>
            <p:cNvSpPr txBox="1">
              <a:spLocks noChangeArrowheads="1"/>
            </p:cNvSpPr>
            <p:nvPr/>
          </p:nvSpPr>
          <p:spPr bwMode="auto">
            <a:xfrm>
              <a:off x="846137" y="3881000"/>
              <a:ext cx="2826455"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r" eaLnBrk="1" hangingPunct="1"/>
              <a:r>
                <a:rPr lang="en-US" sz="2549" dirty="0">
                  <a:solidFill>
                    <a:srgbClr val="FFFFFF"/>
                  </a:solidFill>
                  <a:latin typeface="Segoe UI"/>
                  <a:cs typeface="Helvetica"/>
                </a:rPr>
                <a:t>Unrivaled Mobile Development Training</a:t>
              </a:r>
            </a:p>
          </p:txBody>
        </p:sp>
        <p:sp>
          <p:nvSpPr>
            <p:cNvPr id="11" name="Rectangle 4"/>
            <p:cNvSpPr>
              <a:spLocks noChangeArrowheads="1"/>
            </p:cNvSpPr>
            <p:nvPr/>
          </p:nvSpPr>
          <p:spPr bwMode="auto">
            <a:xfrm>
              <a:off x="3932237" y="3881000"/>
              <a:ext cx="7162800" cy="129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549" dirty="0">
                  <a:solidFill>
                    <a:srgbClr val="FFFFFF"/>
                  </a:solidFill>
                  <a:latin typeface="Segoe UI Light"/>
                  <a:cs typeface="Helvetica Light"/>
                </a:rPr>
                <a:t>Live unlimited mobile development training from mobile experts, in your time-zone, on your schedule, and as often as you'd like.</a:t>
              </a:r>
            </a:p>
          </p:txBody>
        </p:sp>
      </p:grpSp>
    </p:spTree>
    <p:extLst>
      <p:ext uri="{BB962C8B-B14F-4D97-AF65-F5344CB8AC3E}">
        <p14:creationId xmlns:p14="http://schemas.microsoft.com/office/powerpoint/2010/main" val="1026413173"/>
      </p:ext>
    </p:extLst>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5820" t="9468" r="4147" b="15212"/>
          <a:stretch/>
        </p:blipFill>
        <p:spPr>
          <a:xfrm>
            <a:off x="-154545" y="-27904"/>
            <a:ext cx="12346545" cy="6885904"/>
          </a:xfrm>
          <a:prstGeom prst="rect">
            <a:avLst/>
          </a:prstGeom>
        </p:spPr>
      </p:pic>
      <p:sp>
        <p:nvSpPr>
          <p:cNvPr id="6" name="Rectangle 5"/>
          <p:cNvSpPr/>
          <p:nvPr/>
        </p:nvSpPr>
        <p:spPr>
          <a:xfrm>
            <a:off x="-85858" y="2335370"/>
            <a:ext cx="12346545" cy="4567708"/>
          </a:xfrm>
          <a:prstGeom prst="rect">
            <a:avLst/>
          </a:prstGeom>
          <a:gradFill>
            <a:gsLst>
              <a:gs pos="0">
                <a:schemeClr val="tx1">
                  <a:alpha val="0"/>
                </a:schemeClr>
              </a:gs>
              <a:gs pos="63000">
                <a:schemeClr val="tx1">
                  <a:alpha val="33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3727" y="3696549"/>
            <a:ext cx="5867372" cy="1889211"/>
          </a:xfrm>
          <a:prstGeom prst="rect">
            <a:avLst/>
          </a:prstGeom>
        </p:spPr>
      </p:pic>
      <p:sp>
        <p:nvSpPr>
          <p:cNvPr id="7" name="TextBox 6"/>
          <p:cNvSpPr txBox="1"/>
          <p:nvPr/>
        </p:nvSpPr>
        <p:spPr>
          <a:xfrm>
            <a:off x="4835969" y="5734859"/>
            <a:ext cx="2819179" cy="465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7733" tIns="67733" rIns="67733" bIns="67733" numCol="1" spcCol="38100" rtlCol="0" anchor="ctr">
            <a:spAutoFit/>
          </a:bodyPr>
          <a:lstStyle/>
          <a:p>
            <a:pPr defTabSz="1100639" latinLnBrk="1" hangingPunct="0"/>
            <a:r>
              <a:rPr lang="en-US" sz="2133" i="1">
                <a:solidFill>
                  <a:srgbClr val="27A5BE"/>
                </a:solidFill>
                <a:latin typeface="Segoe UI" charset="0"/>
                <a:ea typeface="Segoe UI" charset="0"/>
                <a:cs typeface="Segoe UI" charset="0"/>
                <a:sym typeface="Segoe UI"/>
              </a:rPr>
              <a:t>evolve.xamarin.com</a:t>
            </a:r>
            <a:endParaRPr lang="en-US" sz="2133" i="1" dirty="0">
              <a:solidFill>
                <a:srgbClr val="27A5BE"/>
              </a:solidFill>
              <a:latin typeface="Segoe UI" charset="0"/>
              <a:ea typeface="Segoe UI" charset="0"/>
              <a:cs typeface="Segoe UI" charset="0"/>
              <a:sym typeface="Segoe UI"/>
            </a:endParaRPr>
          </a:p>
        </p:txBody>
      </p:sp>
    </p:spTree>
    <p:extLst>
      <p:ext uri="{BB962C8B-B14F-4D97-AF65-F5344CB8AC3E}">
        <p14:creationId xmlns:p14="http://schemas.microsoft.com/office/powerpoint/2010/main" val="12695541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556293" y="1685952"/>
            <a:ext cx="10321336" cy="821723"/>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60000"/>
              </a:lnSpc>
              <a:buClr>
                <a:srgbClr val="FFFFFF"/>
              </a:buClr>
              <a:buSzPct val="90000"/>
            </a:pPr>
            <a:r>
              <a:rPr lang="en-US" sz="7646" spc="0" dirty="0" smtClean="0">
                <a:solidFill>
                  <a:schemeClr val="tx1"/>
                </a:solidFill>
              </a:rPr>
              <a:t>Thank You! Questions?</a:t>
            </a:r>
            <a:endParaRPr lang="en-US" sz="7646" spc="0" dirty="0">
              <a:solidFill>
                <a:schemeClr val="tx1"/>
              </a:solidFill>
              <a:latin typeface="+mn-lt"/>
            </a:endParaRPr>
          </a:p>
        </p:txBody>
      </p:sp>
      <p:sp>
        <p:nvSpPr>
          <p:cNvPr id="8" name="TextBox 7"/>
          <p:cNvSpPr txBox="1"/>
          <p:nvPr/>
        </p:nvSpPr>
        <p:spPr>
          <a:xfrm>
            <a:off x="4145965" y="-846623"/>
            <a:ext cx="362072" cy="621556"/>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sp>
        <p:nvSpPr>
          <p:cNvPr id="12" name="TextBox 11"/>
          <p:cNvSpPr txBox="1"/>
          <p:nvPr/>
        </p:nvSpPr>
        <p:spPr>
          <a:xfrm>
            <a:off x="1736345" y="4325390"/>
            <a:ext cx="4122014" cy="9429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6" tIns="18676" rIns="18676" bIns="18676" numCol="1" spcCol="14288" rtlCol="0" anchor="ctr">
            <a:spAutoFit/>
          </a:bodyPr>
          <a:lstStyle/>
          <a:p>
            <a:r>
              <a:rPr lang="en-US" sz="1961" b="1" dirty="0" err="1" smtClean="0">
                <a:cs typeface="Arial"/>
              </a:rPr>
              <a:t>Hardik</a:t>
            </a:r>
            <a:r>
              <a:rPr lang="en-US" sz="1961" dirty="0" smtClean="0">
                <a:cs typeface="Arial"/>
              </a:rPr>
              <a:t> Mistry</a:t>
            </a:r>
          </a:p>
          <a:p>
            <a:endParaRPr lang="en-US" sz="1961" dirty="0">
              <a:cs typeface="Arial"/>
            </a:endParaRPr>
          </a:p>
          <a:p>
            <a:r>
              <a:rPr lang="en-US" sz="1961" dirty="0" smtClean="0">
                <a:latin typeface="+mj-lt"/>
                <a:cs typeface="Arial"/>
              </a:rPr>
              <a:t>Technology Consultant</a:t>
            </a:r>
            <a:endParaRPr lang="en-US" sz="1961" dirty="0">
              <a:latin typeface="+mj-lt"/>
              <a:cs typeface="Arial"/>
            </a:endParaRPr>
          </a:p>
        </p:txBody>
      </p:sp>
      <p:cxnSp>
        <p:nvCxnSpPr>
          <p:cNvPr id="14" name="Straight Connector 13"/>
          <p:cNvCxnSpPr/>
          <p:nvPr/>
        </p:nvCxnSpPr>
        <p:spPr>
          <a:xfrm flipV="1">
            <a:off x="1775731" y="5590692"/>
            <a:ext cx="9367329" cy="4668"/>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029" y="5819469"/>
            <a:ext cx="9541633" cy="445443"/>
            <a:chOff x="1735137" y="5935662"/>
            <a:chExt cx="9732963" cy="454375"/>
          </a:xfrm>
        </p:grpSpPr>
        <p:sp>
          <p:nvSpPr>
            <p:cNvPr id="10" name="TextBox 9"/>
            <p:cNvSpPr txBox="1"/>
            <p:nvPr/>
          </p:nvSpPr>
          <p:spPr>
            <a:xfrm>
              <a:off x="1735137" y="5935662"/>
              <a:ext cx="2863294" cy="454375"/>
            </a:xfrm>
            <a:prstGeom prst="rect">
              <a:avLst/>
            </a:prstGeom>
            <a:noFill/>
          </p:spPr>
          <p:txBody>
            <a:bodyPr wrap="square" rtlCol="0">
              <a:spAutoFit/>
            </a:bodyPr>
            <a:lstStyle/>
            <a:p>
              <a:pPr>
                <a:lnSpc>
                  <a:spcPct val="130000"/>
                </a:lnSpc>
              </a:pPr>
              <a:r>
                <a:rPr lang="en-US" sz="1765" dirty="0" smtClean="0">
                  <a:latin typeface="+mj-lt"/>
                  <a:cs typeface="Arial"/>
                </a:rPr>
                <a:t>mistryhardik.05@live.com</a:t>
              </a:r>
              <a:endParaRPr lang="en-US" sz="1765" dirty="0">
                <a:latin typeface="+mj-lt"/>
                <a:cs typeface="Arial"/>
              </a:endParaRPr>
            </a:p>
          </p:txBody>
        </p:sp>
        <p:sp>
          <p:nvSpPr>
            <p:cNvPr id="15" name="TextBox 14"/>
            <p:cNvSpPr txBox="1"/>
            <p:nvPr/>
          </p:nvSpPr>
          <p:spPr>
            <a:xfrm>
              <a:off x="8978900" y="5935662"/>
              <a:ext cx="2489200" cy="416635"/>
            </a:xfrm>
            <a:prstGeom prst="rect">
              <a:avLst/>
            </a:prstGeom>
            <a:noFill/>
          </p:spPr>
          <p:txBody>
            <a:bodyPr wrap="square" rtlCol="0">
              <a:spAutoFit/>
            </a:bodyPr>
            <a:lstStyle/>
            <a:p>
              <a:pPr algn="r">
                <a:lnSpc>
                  <a:spcPct val="130000"/>
                </a:lnSpc>
              </a:pPr>
              <a:r>
                <a:rPr lang="en-US" sz="1765" dirty="0" smtClean="0">
                  <a:latin typeface="+mj-lt"/>
                  <a:cs typeface="Arial"/>
                </a:rPr>
                <a:t>@mistryhardik05</a:t>
              </a:r>
              <a:endParaRPr lang="en-US" sz="1765" dirty="0">
                <a:latin typeface="+mj-lt"/>
                <a:cs typeface="Arial"/>
              </a:endParaRPr>
            </a:p>
          </p:txBody>
        </p:sp>
      </p:grpSp>
    </p:spTree>
    <p:extLst>
      <p:ext uri="{BB962C8B-B14F-4D97-AF65-F5344CB8AC3E}">
        <p14:creationId xmlns:p14="http://schemas.microsoft.com/office/powerpoint/2010/main" val="209359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50% </a:t>
            </a:r>
          </a:p>
        </p:txBody>
      </p:sp>
      <p:sp>
        <p:nvSpPr>
          <p:cNvPr id="4" name="TextBox 3"/>
          <p:cNvSpPr txBox="1"/>
          <p:nvPr/>
        </p:nvSpPr>
        <p:spPr>
          <a:xfrm>
            <a:off x="5496948" y="4248991"/>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(2017)</a:t>
            </a:r>
          </a:p>
        </p:txBody>
      </p:sp>
    </p:spTree>
    <p:extLst>
      <p:ext uri="{BB962C8B-B14F-4D97-AF65-F5344CB8AC3E}">
        <p14:creationId xmlns:p14="http://schemas.microsoft.com/office/powerpoint/2010/main" val="213188036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60% </a:t>
            </a:r>
          </a:p>
        </p:txBody>
      </p:sp>
      <p:sp>
        <p:nvSpPr>
          <p:cNvPr id="4" name="TextBox 3"/>
          <p:cNvSpPr txBox="1"/>
          <p:nvPr/>
        </p:nvSpPr>
        <p:spPr>
          <a:xfrm>
            <a:off x="5496948" y="4266718"/>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(2015)</a:t>
            </a:r>
          </a:p>
        </p:txBody>
      </p:sp>
    </p:spTree>
    <p:extLst>
      <p:ext uri="{BB962C8B-B14F-4D97-AF65-F5344CB8AC3E}">
        <p14:creationId xmlns:p14="http://schemas.microsoft.com/office/powerpoint/2010/main" val="200212431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Why business cares.</a:t>
            </a:r>
            <a:endParaRPr lang="en-AU" dirty="0"/>
          </a:p>
        </p:txBody>
      </p:sp>
      <p:sp>
        <p:nvSpPr>
          <p:cNvPr id="3" name="Text Placeholder 2"/>
          <p:cNvSpPr>
            <a:spLocks noGrp="1"/>
          </p:cNvSpPr>
          <p:nvPr>
            <p:ph type="body" sz="quarter" idx="10"/>
          </p:nvPr>
        </p:nvSpPr>
        <p:spPr>
          <a:xfrm>
            <a:off x="1" y="1967941"/>
            <a:ext cx="12192000" cy="2896573"/>
          </a:xfrm>
        </p:spPr>
        <p:txBody>
          <a:bodyPr/>
          <a:lstStyle/>
          <a:p>
            <a:pPr algn="ctr"/>
            <a:r>
              <a:rPr lang="en-AU" sz="19606" dirty="0"/>
              <a:t>50% </a:t>
            </a:r>
          </a:p>
        </p:txBody>
      </p:sp>
      <p:sp>
        <p:nvSpPr>
          <p:cNvPr id="4" name="TextBox 3"/>
          <p:cNvSpPr txBox="1"/>
          <p:nvPr/>
        </p:nvSpPr>
        <p:spPr>
          <a:xfrm>
            <a:off x="5496948" y="4248991"/>
            <a:ext cx="1198105" cy="615522"/>
          </a:xfrm>
          <a:prstGeom prst="rect">
            <a:avLst/>
          </a:prstGeom>
          <a:noFill/>
        </p:spPr>
        <p:txBody>
          <a:bodyPr wrap="none" lIns="179285" tIns="143428" rIns="179285" bIns="143428" rtlCol="0">
            <a:spAutoFit/>
          </a:bodyPr>
          <a:lstStyle/>
          <a:p>
            <a:pPr>
              <a:lnSpc>
                <a:spcPct val="90000"/>
              </a:lnSpc>
              <a:spcAft>
                <a:spcPts val="588"/>
              </a:spcAft>
            </a:pPr>
            <a:r>
              <a:rPr lang="en-AU" sz="2353" dirty="0">
                <a:gradFill>
                  <a:gsLst>
                    <a:gs pos="2917">
                      <a:schemeClr val="tx1"/>
                    </a:gs>
                    <a:gs pos="30000">
                      <a:schemeClr val="tx1"/>
                    </a:gs>
                  </a:gsLst>
                  <a:lin ang="5400000" scaled="0"/>
                </a:gradFill>
              </a:rPr>
              <a:t>(2016)</a:t>
            </a:r>
          </a:p>
        </p:txBody>
      </p:sp>
    </p:spTree>
    <p:extLst>
      <p:ext uri="{BB962C8B-B14F-4D97-AF65-F5344CB8AC3E}">
        <p14:creationId xmlns:p14="http://schemas.microsoft.com/office/powerpoint/2010/main" val="216587811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Xamarin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2104</TotalTime>
  <Words>5814</Words>
  <Application>Microsoft Office PowerPoint</Application>
  <PresentationFormat>Widescreen</PresentationFormat>
  <Paragraphs>710</Paragraphs>
  <Slides>69</Slides>
  <Notes>60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ＭＳ Ｐゴシック</vt:lpstr>
      <vt:lpstr>Arial</vt:lpstr>
      <vt:lpstr>Calibri</vt:lpstr>
      <vt:lpstr>Consolas</vt:lpstr>
      <vt:lpstr>Helvetica</vt:lpstr>
      <vt:lpstr>Helvetica Light</vt:lpstr>
      <vt:lpstr>Menlo Regular</vt:lpstr>
      <vt:lpstr>Segoe UI</vt:lpstr>
      <vt:lpstr>Segoe UI Light</vt:lpstr>
      <vt:lpstr>Segoe UI Semibold</vt:lpstr>
      <vt:lpstr>Wingdings</vt:lpstr>
      <vt:lpstr>XamarinTemplate</vt:lpstr>
      <vt:lpstr>PowerPoint Presentation</vt:lpstr>
      <vt:lpstr>Who is this guy?</vt:lpstr>
      <vt:lpstr>I have a question for you.</vt:lpstr>
      <vt:lpstr>People are passionate about their device.</vt:lpstr>
      <vt:lpstr>People are passionate about their device.</vt:lpstr>
      <vt:lpstr>Why business cares.</vt:lpstr>
      <vt:lpstr>Why business cares.</vt:lpstr>
      <vt:lpstr>Why business cares.</vt:lpstr>
      <vt:lpstr>Why business cares.</vt:lpstr>
      <vt:lpstr>Didn’t HTML5 solve this?</vt:lpstr>
      <vt:lpstr>What are the top 2 mobile browsers?</vt:lpstr>
      <vt:lpstr>Windows Phone 8</vt:lpstr>
      <vt:lpstr>iOS 6</vt:lpstr>
      <vt:lpstr>Android 4.1.2</vt:lpstr>
      <vt:lpstr>HTML5 lessons learned</vt:lpstr>
      <vt:lpstr>Which leaves us with?</vt:lpstr>
      <vt:lpstr>X-Platform C# &amp; Xamarin</vt:lpstr>
      <vt:lpstr>C# is not just for Christmas</vt:lpstr>
      <vt:lpstr>Getting up to monkey business</vt:lpstr>
      <vt:lpstr>.Net and Mono compatibility</vt:lpstr>
      <vt:lpstr>Scan your code</vt:lpstr>
      <vt:lpstr>Native mobile platforms support</vt:lpstr>
      <vt:lpstr>Xamarin’s Mission</vt:lpstr>
      <vt:lpstr>Your priorities when building apps</vt:lpstr>
      <vt:lpstr>Xamarin 4</vt:lpstr>
      <vt:lpstr>Xamarin – Your Complete Mobile Solution</vt:lpstr>
      <vt:lpstr>Xamarin 4: the complete mobile lifecycle</vt:lpstr>
      <vt:lpstr>Xamarin Platform: native apps across platforms</vt:lpstr>
      <vt:lpstr>Xamarin’s Unique Approach</vt:lpstr>
      <vt:lpstr>Xamarin + Xamarin.Forms</vt:lpstr>
      <vt:lpstr>Windows APIs</vt:lpstr>
      <vt:lpstr>iOS – 100% API Coverage</vt:lpstr>
      <vt:lpstr>Android – 100% API Coverage</vt:lpstr>
      <vt:lpstr>Anything you can do in Objective-C, Swift, or Java can be done in C# and Visual Studio with Xamarin.</vt:lpstr>
      <vt:lpstr>Native Performance</vt:lpstr>
      <vt:lpstr>✓Always Up-to-Date</vt:lpstr>
      <vt:lpstr>Code  Sharing Stats</vt:lpstr>
      <vt:lpstr>What’s new in Xamarin Platform?</vt:lpstr>
      <vt:lpstr>Visual Studio Integration Enhancements</vt:lpstr>
      <vt:lpstr>Xamarin.Forms 2.0</vt:lpstr>
      <vt:lpstr>Demo</vt:lpstr>
      <vt:lpstr>Preview Technologies</vt:lpstr>
      <vt:lpstr>Demo</vt:lpstr>
      <vt:lpstr>Xamarin – Your Complete Mobile Solution</vt:lpstr>
      <vt:lpstr>PowerPoint Presentation</vt:lpstr>
      <vt:lpstr>On Mobile, Quality is Hard</vt:lpstr>
      <vt:lpstr>Android diversification</vt:lpstr>
      <vt:lpstr>iOS diversification</vt:lpstr>
      <vt:lpstr>App Complexity</vt:lpstr>
      <vt:lpstr>PowerPoint Presentation</vt:lpstr>
      <vt:lpstr>Xamarin Test Cloud: automated testing on thousands of devices</vt:lpstr>
      <vt:lpstr>What’s new in Xamarin Test Cloud?</vt:lpstr>
      <vt:lpstr>Demo</vt:lpstr>
      <vt:lpstr>Xamarin – Your Complete Mobile Solution</vt:lpstr>
      <vt:lpstr>Xamarin Insights – Real-time monitoring</vt:lpstr>
      <vt:lpstr>Xamarin Insights – Report</vt:lpstr>
      <vt:lpstr>Xamarin Insights – Track</vt:lpstr>
      <vt:lpstr>Xamarin Insights – Identify</vt:lpstr>
      <vt:lpstr>Xamarin Insights – Integrate</vt:lpstr>
      <vt:lpstr>Introducing Xamarin Insights</vt:lpstr>
      <vt:lpstr>Demo</vt:lpstr>
      <vt:lpstr>Xamarin – Your Complete Mobile Solution</vt:lpstr>
      <vt:lpstr>What’s Xamarin University?</vt:lpstr>
      <vt:lpstr>Xamarin – Your Complete Mobile Solution</vt:lpstr>
      <vt:lpstr>Every Xamarin Platform Subscription Includes: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Windows User</cp:lastModifiedBy>
  <cp:revision>145</cp:revision>
  <dcterms:created xsi:type="dcterms:W3CDTF">2015-05-05T21:43:30Z</dcterms:created>
  <dcterms:modified xsi:type="dcterms:W3CDTF">2017-03-27T14:55:49Z</dcterms:modified>
</cp:coreProperties>
</file>